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57" r:id="rId4"/>
    <p:sldId id="259" r:id="rId5"/>
    <p:sldId id="258" r:id="rId6"/>
    <p:sldId id="271" r:id="rId7"/>
    <p:sldId id="261" r:id="rId8"/>
    <p:sldId id="266" r:id="rId9"/>
    <p:sldId id="262" r:id="rId10"/>
    <p:sldId id="267" r:id="rId11"/>
    <p:sldId id="263" r:id="rId12"/>
    <p:sldId id="264" r:id="rId13"/>
    <p:sldId id="265" r:id="rId14"/>
    <p:sldId id="268" r:id="rId15"/>
    <p:sldId id="269" r:id="rId16"/>
    <p:sldId id="272" r:id="rId17"/>
    <p:sldId id="273" r:id="rId18"/>
    <p:sldId id="275"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2F2F"/>
    <a:srgbClr val="FF5050"/>
    <a:srgbClr val="993300"/>
    <a:srgbClr val="996633"/>
    <a:srgbClr val="815D3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65" autoAdjust="0"/>
    <p:restoredTop sz="94660"/>
  </p:normalViewPr>
  <p:slideViewPr>
    <p:cSldViewPr>
      <p:cViewPr>
        <p:scale>
          <a:sx n="70" d="100"/>
          <a:sy n="70" d="100"/>
        </p:scale>
        <p:origin x="-1338" y="-54"/>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4DB630B-1CC4-4E00-9DF5-DC61349355B6}" type="datetimeFigureOut">
              <a:rPr lang="en-US" smtClean="0"/>
              <a:pPr/>
              <a:t>10/4/2011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DB630B-1CC4-4E00-9DF5-DC61349355B6}" type="datetimeFigureOut">
              <a:rPr lang="en-US" smtClean="0"/>
              <a:pPr/>
              <a:t>10/4/2011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DB630B-1CC4-4E00-9DF5-DC61349355B6}" type="datetimeFigureOut">
              <a:rPr lang="en-US" smtClean="0"/>
              <a:pPr/>
              <a:t>10/4/2011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DB630B-1CC4-4E00-9DF5-DC61349355B6}" type="datetimeFigureOut">
              <a:rPr lang="en-US" smtClean="0"/>
              <a:pPr/>
              <a:t>10/4/2011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DB630B-1CC4-4E00-9DF5-DC61349355B6}" type="datetimeFigureOut">
              <a:rPr lang="en-US" smtClean="0"/>
              <a:pPr/>
              <a:t>10/4/2011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4DB630B-1CC4-4E00-9DF5-DC61349355B6}" type="datetimeFigureOut">
              <a:rPr lang="en-US" smtClean="0"/>
              <a:pPr/>
              <a:t>10/4/2011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DB630B-1CC4-4E00-9DF5-DC61349355B6}" type="datetimeFigureOut">
              <a:rPr lang="en-US" smtClean="0"/>
              <a:pPr/>
              <a:t>10/4/2011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DB630B-1CC4-4E00-9DF5-DC61349355B6}" type="datetimeFigureOut">
              <a:rPr lang="en-US" smtClean="0"/>
              <a:pPr/>
              <a:t>10/4/2011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DB630B-1CC4-4E00-9DF5-DC61349355B6}" type="datetimeFigureOut">
              <a:rPr lang="en-US" smtClean="0"/>
              <a:pPr/>
              <a:t>10/4/2011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DB630B-1CC4-4E00-9DF5-DC61349355B6}" type="datetimeFigureOut">
              <a:rPr lang="en-US" smtClean="0"/>
              <a:pPr/>
              <a:t>10/4/2011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DB630B-1CC4-4E00-9DF5-DC61349355B6}" type="datetimeFigureOut">
              <a:rPr lang="en-US" smtClean="0"/>
              <a:pPr/>
              <a:t>10/4/2011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7000" t="-17000" r="-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DB630B-1CC4-4E00-9DF5-DC61349355B6}" type="datetimeFigureOut">
              <a:rPr lang="en-US" smtClean="0"/>
              <a:pPr/>
              <a:t>10/4/2011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3F925F-7BFA-4424-966E-545C15949EC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2.jpeg"/><Relationship Id="rId1" Type="http://schemas.openxmlformats.org/officeDocument/2006/relationships/slideLayout" Target="../slideLayouts/slideLayout4.xml"/><Relationship Id="rId4" Type="http://schemas.openxmlformats.org/officeDocument/2006/relationships/image" Target="../media/image16.gif"/></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gi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709478" y="1447800"/>
            <a:ext cx="3778599" cy="3231654"/>
          </a:xfrm>
          <a:prstGeom prst="rect">
            <a:avLst/>
          </a:prstGeom>
          <a:noFill/>
        </p:spPr>
        <p:txBody>
          <a:bodyPr wrap="none" rtlCol="0">
            <a:spAutoFit/>
          </a:bodyPr>
          <a:lstStyle/>
          <a:p>
            <a:pPr algn="ctr"/>
            <a:r>
              <a:rPr lang="en-US" sz="3600" dirty="0" smtClean="0">
                <a:solidFill>
                  <a:schemeClr val="bg1"/>
                </a:solidFill>
                <a:latin typeface="Segoe Print" pitchFamily="2" charset="0"/>
              </a:rPr>
              <a:t>CLUE Project</a:t>
            </a:r>
          </a:p>
          <a:p>
            <a:pPr algn="ctr"/>
            <a:endParaRPr lang="en-US" sz="3600" dirty="0">
              <a:solidFill>
                <a:schemeClr val="bg1"/>
              </a:solidFill>
              <a:latin typeface="Segoe Print" pitchFamily="2" charset="0"/>
            </a:endParaRPr>
          </a:p>
          <a:p>
            <a:pPr algn="ctr"/>
            <a:endParaRPr lang="en-US" sz="3600" dirty="0" smtClean="0">
              <a:solidFill>
                <a:schemeClr val="bg1"/>
              </a:solidFill>
              <a:latin typeface="Segoe Print" pitchFamily="2" charset="0"/>
            </a:endParaRPr>
          </a:p>
          <a:p>
            <a:pPr algn="ctr"/>
            <a:r>
              <a:rPr lang="en-US" sz="2400" dirty="0" smtClean="0">
                <a:solidFill>
                  <a:schemeClr val="bg1"/>
                </a:solidFill>
                <a:latin typeface="Segoe Print" pitchFamily="2" charset="0"/>
                <a:cs typeface="Times New Roman" pitchFamily="18" charset="0"/>
              </a:rPr>
              <a:t>Sarah Stover</a:t>
            </a:r>
          </a:p>
          <a:p>
            <a:pPr algn="ctr"/>
            <a:r>
              <a:rPr lang="en-US" sz="2400" dirty="0" smtClean="0">
                <a:solidFill>
                  <a:schemeClr val="bg1"/>
                </a:solidFill>
                <a:latin typeface="Segoe Print" pitchFamily="2" charset="0"/>
                <a:cs typeface="Times New Roman" pitchFamily="18" charset="0"/>
              </a:rPr>
              <a:t>Literature and Society</a:t>
            </a:r>
          </a:p>
          <a:p>
            <a:pPr algn="ctr"/>
            <a:r>
              <a:rPr lang="en-US" sz="2400" dirty="0" smtClean="0">
                <a:solidFill>
                  <a:schemeClr val="bg1"/>
                </a:solidFill>
                <a:latin typeface="Segoe Print" pitchFamily="2" charset="0"/>
                <a:cs typeface="Times New Roman" pitchFamily="18" charset="0"/>
              </a:rPr>
              <a:t>Dr. Sherry</a:t>
            </a:r>
          </a:p>
          <a:p>
            <a:pPr algn="ctr"/>
            <a:r>
              <a:rPr lang="en-US" sz="2400" dirty="0" smtClean="0">
                <a:solidFill>
                  <a:schemeClr val="bg1"/>
                </a:solidFill>
                <a:latin typeface="Segoe Print" pitchFamily="2" charset="0"/>
                <a:cs typeface="Times New Roman" pitchFamily="18" charset="0"/>
              </a:rPr>
              <a:t>10/03/11</a:t>
            </a:r>
            <a:endParaRPr lang="en-US" sz="2400" dirty="0">
              <a:solidFill>
                <a:schemeClr val="bg1"/>
              </a:solidFill>
              <a:latin typeface="Segoe Print" pitchFamily="2" charset="0"/>
              <a:cs typeface="Times New Roman" pitchFamily="18" charset="0"/>
            </a:endParaRPr>
          </a:p>
        </p:txBody>
      </p:sp>
      <p:grpSp>
        <p:nvGrpSpPr>
          <p:cNvPr id="6" name="Group 5"/>
          <p:cNvGrpSpPr/>
          <p:nvPr/>
        </p:nvGrpSpPr>
        <p:grpSpPr>
          <a:xfrm>
            <a:off x="1219200" y="6010691"/>
            <a:ext cx="6363115" cy="962025"/>
            <a:chOff x="1219200" y="6010691"/>
            <a:chExt cx="6363115" cy="962025"/>
          </a:xfrm>
        </p:grpSpPr>
        <p:sp>
          <p:nvSpPr>
            <p:cNvPr id="11" name="Can 10"/>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an 12"/>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mph" presetSubtype="0" fill="hold" nodeType="clickEffect">
                                  <p:stCondLst>
                                    <p:cond delay="0"/>
                                  </p:stCondLst>
                                  <p:iterate type="lt">
                                    <p:tmPct val="10000"/>
                                  </p:iterate>
                                  <p:childTnLst>
                                    <p:animClr clrSpc="rgb">
                                      <p:cBhvr override="childStyle">
                                        <p:cTn id="6" dur="500" fill="hold"/>
                                        <p:tgtEl>
                                          <p:spTgt spid="8">
                                            <p:txEl>
                                              <p:pRg st="0" end="0"/>
                                            </p:txEl>
                                          </p:spTgt>
                                        </p:tgtEl>
                                        <p:attrNameLst>
                                          <p:attrName>style.color</p:attrName>
                                        </p:attrNameLst>
                                      </p:cBhvr>
                                      <p:to>
                                        <a:srgbClr val="FF0000"/>
                                      </p:to>
                                    </p:animClr>
                                    <p:animClr clrSpc="rgb">
                                      <p:cBhvr>
                                        <p:cTn id="7" dur="500" fill="hold"/>
                                        <p:tgtEl>
                                          <p:spTgt spid="8">
                                            <p:txEl>
                                              <p:pRg st="0" end="0"/>
                                            </p:txEl>
                                          </p:spTgt>
                                        </p:tgtEl>
                                        <p:attrNameLst>
                                          <p:attrName>fillcolor</p:attrName>
                                        </p:attrNameLst>
                                      </p:cBhvr>
                                      <p:to>
                                        <a:srgbClr val="FF0000"/>
                                      </p:to>
                                    </p:animClr>
                                    <p:set>
                                      <p:cBhvr>
                                        <p:cTn id="8" dur="500" fill="hold"/>
                                        <p:tgtEl>
                                          <p:spTgt spid="8">
                                            <p:txEl>
                                              <p:pRg st="0" end="0"/>
                                            </p:txEl>
                                          </p:spTgt>
                                        </p:tgtEl>
                                        <p:attrNameLst>
                                          <p:attrName>fill.type</p:attrName>
                                        </p:attrNameLst>
                                      </p:cBhvr>
                                      <p:to>
                                        <p:strVal val="solid"/>
                                      </p:to>
                                    </p:set>
                                    <p:anim to="1.5" calcmode="lin" valueType="num">
                                      <p:cBhvr override="childStyle">
                                        <p:cTn id="9" dur="500" fill="hold"/>
                                        <p:tgtEl>
                                          <p:spTgt spid="8">
                                            <p:txEl>
                                              <p:pRg st="0" end="0"/>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400" dirty="0" smtClean="0">
                <a:solidFill>
                  <a:schemeClr val="bg1"/>
                </a:solidFill>
              </a:rPr>
              <a:t>Findings: College Interviews</a:t>
            </a:r>
            <a:endParaRPr lang="en-US" sz="3400" dirty="0">
              <a:solidFill>
                <a:schemeClr val="bg1"/>
              </a:solidFill>
            </a:endParaRPr>
          </a:p>
        </p:txBody>
      </p:sp>
      <p:sp>
        <p:nvSpPr>
          <p:cNvPr id="6" name="Content Placeholder 5"/>
          <p:cNvSpPr>
            <a:spLocks noGrp="1"/>
          </p:cNvSpPr>
          <p:nvPr>
            <p:ph idx="1"/>
          </p:nvPr>
        </p:nvSpPr>
        <p:spPr>
          <a:xfrm>
            <a:off x="914400" y="1524001"/>
            <a:ext cx="7391400" cy="4038600"/>
          </a:xfrm>
        </p:spPr>
        <p:txBody>
          <a:bodyPr>
            <a:normAutofit fontScale="62500" lnSpcReduction="20000"/>
          </a:bodyPr>
          <a:lstStyle/>
          <a:p>
            <a:pPr>
              <a:buNone/>
            </a:pPr>
            <a:r>
              <a:rPr lang="en-US" b="1" dirty="0" smtClean="0">
                <a:solidFill>
                  <a:schemeClr val="bg1"/>
                </a:solidFill>
              </a:rPr>
              <a:t>Interview Question #4:</a:t>
            </a:r>
            <a:r>
              <a:rPr lang="en-US" dirty="0" smtClean="0">
                <a:solidFill>
                  <a:schemeClr val="bg1"/>
                </a:solidFill>
              </a:rPr>
              <a:t> </a:t>
            </a:r>
            <a:r>
              <a:rPr lang="en-US" sz="2900" dirty="0" smtClean="0">
                <a:solidFill>
                  <a:schemeClr val="bg1"/>
                </a:solidFill>
              </a:rPr>
              <a:t>Is it helpful to have homework to do after every math class?</a:t>
            </a:r>
          </a:p>
          <a:p>
            <a:pPr>
              <a:buNone/>
            </a:pPr>
            <a:endParaRPr lang="en-US" sz="2600" dirty="0" smtClean="0">
              <a:solidFill>
                <a:schemeClr val="bg1"/>
              </a:solidFill>
            </a:endParaRPr>
          </a:p>
          <a:p>
            <a:pPr lvl="0"/>
            <a:r>
              <a:rPr lang="en-US" sz="2600" b="1" dirty="0" smtClean="0">
                <a:solidFill>
                  <a:srgbClr val="FF2F2F"/>
                </a:solidFill>
              </a:rPr>
              <a:t>Answer #1:  </a:t>
            </a:r>
            <a:r>
              <a:rPr lang="en-US" sz="2600" dirty="0" smtClean="0">
                <a:solidFill>
                  <a:schemeClr val="bg1"/>
                </a:solidFill>
              </a:rPr>
              <a:t>It's helpful once you understand how to do the problems. If you don't, it's frustrating.</a:t>
            </a:r>
          </a:p>
          <a:p>
            <a:pPr lvl="0"/>
            <a:endParaRPr lang="en-US" sz="2600" dirty="0" smtClean="0">
              <a:solidFill>
                <a:schemeClr val="bg1"/>
              </a:solidFill>
            </a:endParaRPr>
          </a:p>
          <a:p>
            <a:pPr lvl="0"/>
            <a:r>
              <a:rPr lang="en-US" sz="2600" b="1" dirty="0" smtClean="0">
                <a:solidFill>
                  <a:srgbClr val="FF2F2F"/>
                </a:solidFill>
              </a:rPr>
              <a:t>Answer #2:  </a:t>
            </a:r>
            <a:r>
              <a:rPr lang="en-US" sz="2600" dirty="0" smtClean="0">
                <a:solidFill>
                  <a:schemeClr val="bg1"/>
                </a:solidFill>
              </a:rPr>
              <a:t>Yes, definitely. The more practice the better. It gives you more examples on the same material.﻿</a:t>
            </a:r>
          </a:p>
          <a:p>
            <a:pPr lvl="0"/>
            <a:endParaRPr lang="en-US" sz="2600" dirty="0" smtClean="0">
              <a:solidFill>
                <a:schemeClr val="bg1"/>
              </a:solidFill>
            </a:endParaRPr>
          </a:p>
          <a:p>
            <a:r>
              <a:rPr lang="en-US" sz="2600" b="1" dirty="0" smtClean="0">
                <a:solidFill>
                  <a:srgbClr val="FF2F2F"/>
                </a:solidFill>
              </a:rPr>
              <a:t>Answer #3:  </a:t>
            </a:r>
            <a:r>
              <a:rPr lang="en-US" sz="2600" dirty="0" smtClean="0">
                <a:solidFill>
                  <a:schemeClr val="bg1"/>
                </a:solidFill>
              </a:rPr>
              <a:t>It's necessary, and yes it helps.﻿</a:t>
            </a:r>
          </a:p>
          <a:p>
            <a:endParaRPr lang="en-US" sz="2600" dirty="0" smtClean="0">
              <a:solidFill>
                <a:schemeClr val="bg1"/>
              </a:solidFill>
            </a:endParaRPr>
          </a:p>
          <a:p>
            <a:r>
              <a:rPr lang="en-US" sz="2600" b="1" dirty="0" smtClean="0">
                <a:solidFill>
                  <a:srgbClr val="FF2F2F"/>
                </a:solidFill>
              </a:rPr>
              <a:t>Answer #4:  </a:t>
            </a:r>
            <a:r>
              <a:rPr lang="en-US" sz="2600" dirty="0" smtClean="0">
                <a:solidFill>
                  <a:schemeClr val="bg1"/>
                </a:solidFill>
              </a:rPr>
              <a:t>Yes, that way you can ask questions the next day. You can check to make sure you really understand the material.</a:t>
            </a:r>
          </a:p>
          <a:p>
            <a:endParaRPr lang="en-US" sz="2600" dirty="0" smtClean="0">
              <a:solidFill>
                <a:schemeClr val="bg1"/>
              </a:solidFill>
            </a:endParaRPr>
          </a:p>
          <a:p>
            <a:r>
              <a:rPr lang="en-US" sz="2600" b="1" dirty="0" smtClean="0">
                <a:solidFill>
                  <a:srgbClr val="FF2F2F"/>
                </a:solidFill>
              </a:rPr>
              <a:t>Answer #5:  </a:t>
            </a:r>
            <a:r>
              <a:rPr lang="en-US" sz="2600" dirty="0" smtClean="0">
                <a:solidFill>
                  <a:schemeClr val="bg1"/>
                </a:solidFill>
              </a:rPr>
              <a:t>It is helpful; I just wish that there was time at the end of class to at least start your homework so you can ask questions.</a:t>
            </a:r>
          </a:p>
          <a:p>
            <a:endParaRPr lang="en-US" dirty="0"/>
          </a:p>
        </p:txBody>
      </p:sp>
      <p:grpSp>
        <p:nvGrpSpPr>
          <p:cNvPr id="7" name="Group 6"/>
          <p:cNvGrpSpPr/>
          <p:nvPr/>
        </p:nvGrpSpPr>
        <p:grpSpPr>
          <a:xfrm>
            <a:off x="1219200" y="6010691"/>
            <a:ext cx="6363115" cy="962025"/>
            <a:chOff x="1219200" y="6010691"/>
            <a:chExt cx="6363115" cy="962025"/>
          </a:xfrm>
        </p:grpSpPr>
        <p:sp>
          <p:nvSpPr>
            <p:cNvPr id="8" name="Can 7"/>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n 8"/>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1" name="Picture 4" descr="C:\Users\Owner\AppData\Local\Microsoft\Windows\Temporary Internet Files\Content.IE5\MH2UZ7EU\MC900250659[1].wmf"/>
          <p:cNvPicPr>
            <a:picLocks noChangeAspect="1" noChangeArrowheads="1"/>
          </p:cNvPicPr>
          <p:nvPr/>
        </p:nvPicPr>
        <p:blipFill>
          <a:blip r:embed="rId3" cstate="print"/>
          <a:srcRect/>
          <a:stretch>
            <a:fillRect/>
          </a:stretch>
        </p:blipFill>
        <p:spPr bwMode="auto">
          <a:xfrm rot="21194601" flipH="1">
            <a:off x="725204" y="507234"/>
            <a:ext cx="893185" cy="722556"/>
          </a:xfrm>
          <a:prstGeom prst="rect">
            <a:avLst/>
          </a:prstGeom>
          <a:noFill/>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Findings: High School Student Interview</a:t>
            </a:r>
            <a:endParaRPr lang="en-US" sz="3400" dirty="0">
              <a:solidFill>
                <a:schemeClr val="bg1"/>
              </a:solidFill>
            </a:endParaRPr>
          </a:p>
        </p:txBody>
      </p:sp>
      <p:sp>
        <p:nvSpPr>
          <p:cNvPr id="3" name="Content Placeholder 2"/>
          <p:cNvSpPr>
            <a:spLocks noGrp="1"/>
          </p:cNvSpPr>
          <p:nvPr>
            <p:ph sz="half" idx="1"/>
          </p:nvPr>
        </p:nvSpPr>
        <p:spPr>
          <a:xfrm>
            <a:off x="457200" y="1447800"/>
            <a:ext cx="5638800" cy="4678363"/>
          </a:xfrm>
        </p:spPr>
        <p:txBody>
          <a:bodyPr>
            <a:normAutofit fontScale="55000" lnSpcReduction="20000"/>
          </a:bodyPr>
          <a:lstStyle/>
          <a:p>
            <a:pPr>
              <a:buNone/>
            </a:pPr>
            <a:r>
              <a:rPr lang="en-US" sz="3600" b="1" dirty="0" smtClean="0">
                <a:solidFill>
                  <a:srgbClr val="FF2F2F"/>
                </a:solidFill>
              </a:rPr>
              <a:t>Question #1:  </a:t>
            </a:r>
            <a:r>
              <a:rPr lang="en-US" sz="3300" dirty="0" smtClean="0">
                <a:solidFill>
                  <a:schemeClr val="bg1"/>
                </a:solidFill>
              </a:rPr>
              <a:t>Generally, do you consider math classes to be difficult or relatively easy?</a:t>
            </a:r>
          </a:p>
          <a:p>
            <a:pPr lvl="1">
              <a:buFont typeface="Arial" pitchFamily="34" charset="0"/>
              <a:buChar char="•"/>
            </a:pPr>
            <a:r>
              <a:rPr lang="en-US" sz="2900" dirty="0" smtClean="0">
                <a:solidFill>
                  <a:schemeClr val="bg1"/>
                </a:solidFill>
              </a:rPr>
              <a:t>Easy.  There’s always a definite answer, and I’ve always been good at it.</a:t>
            </a:r>
          </a:p>
          <a:p>
            <a:pPr lvl="0"/>
            <a:endParaRPr lang="en-US" dirty="0" smtClean="0">
              <a:solidFill>
                <a:schemeClr val="bg1"/>
              </a:solidFill>
            </a:endParaRPr>
          </a:p>
          <a:p>
            <a:pPr>
              <a:buNone/>
            </a:pPr>
            <a:r>
              <a:rPr lang="en-US" sz="3600" b="1" dirty="0" smtClean="0">
                <a:solidFill>
                  <a:srgbClr val="FF2F2F"/>
                </a:solidFill>
              </a:rPr>
              <a:t>Question #2:  </a:t>
            </a:r>
            <a:r>
              <a:rPr lang="en-US" sz="3300" dirty="0" smtClean="0">
                <a:solidFill>
                  <a:schemeClr val="bg1"/>
                </a:solidFill>
              </a:rPr>
              <a:t>Do you depend on a calculator for math?</a:t>
            </a:r>
          </a:p>
          <a:p>
            <a:pPr lvl="1">
              <a:buFont typeface="Arial" pitchFamily="34" charset="0"/>
              <a:buChar char="•"/>
            </a:pPr>
            <a:r>
              <a:rPr lang="en-US" sz="2900" dirty="0" smtClean="0">
                <a:solidFill>
                  <a:schemeClr val="bg1"/>
                </a:solidFill>
              </a:rPr>
              <a:t>I can do the basics, but I use  one for higher level math, especially trigonometry.</a:t>
            </a:r>
          </a:p>
          <a:p>
            <a:pPr lvl="0"/>
            <a:endParaRPr lang="en-US" dirty="0" smtClean="0">
              <a:solidFill>
                <a:schemeClr val="bg1"/>
              </a:solidFill>
            </a:endParaRPr>
          </a:p>
          <a:p>
            <a:pPr>
              <a:buNone/>
            </a:pPr>
            <a:r>
              <a:rPr lang="en-US" sz="3600" b="1" dirty="0" smtClean="0">
                <a:solidFill>
                  <a:srgbClr val="FF2F2F"/>
                </a:solidFill>
              </a:rPr>
              <a:t>Question #3:  </a:t>
            </a:r>
            <a:r>
              <a:rPr lang="en-US" sz="3300" dirty="0" smtClean="0">
                <a:solidFill>
                  <a:schemeClr val="bg1"/>
                </a:solidFill>
              </a:rPr>
              <a:t>How do you best learn/study math?</a:t>
            </a:r>
          </a:p>
          <a:p>
            <a:pPr lvl="1">
              <a:buFont typeface="Arial" pitchFamily="34" charset="0"/>
              <a:buChar char="•"/>
            </a:pPr>
            <a:r>
              <a:rPr lang="en-US" sz="2900" dirty="0" smtClean="0">
                <a:solidFill>
                  <a:schemeClr val="bg1"/>
                </a:solidFill>
              </a:rPr>
              <a:t>Practice problems.  Teachers shouldn’t ramble on about themselves  or repeat the same thing all the time; it gets boring and is not as effective.</a:t>
            </a:r>
          </a:p>
          <a:p>
            <a:pPr lvl="0"/>
            <a:endParaRPr lang="en-US" dirty="0" smtClean="0">
              <a:solidFill>
                <a:schemeClr val="bg1"/>
              </a:solidFill>
            </a:endParaRPr>
          </a:p>
          <a:p>
            <a:pPr>
              <a:buNone/>
            </a:pPr>
            <a:r>
              <a:rPr lang="en-US" sz="3600" b="1" dirty="0" smtClean="0">
                <a:solidFill>
                  <a:srgbClr val="FF2F2F"/>
                </a:solidFill>
              </a:rPr>
              <a:t>Question #4:  </a:t>
            </a:r>
            <a:r>
              <a:rPr lang="en-US" sz="3300" dirty="0" smtClean="0">
                <a:solidFill>
                  <a:schemeClr val="bg1"/>
                </a:solidFill>
              </a:rPr>
              <a:t>Is it helpful to have homework to do after every math class?</a:t>
            </a:r>
          </a:p>
          <a:p>
            <a:pPr lvl="1">
              <a:buFont typeface="Arial" pitchFamily="34" charset="0"/>
              <a:buChar char="•"/>
            </a:pPr>
            <a:r>
              <a:rPr lang="en-US" sz="2900" dirty="0" smtClean="0">
                <a:solidFill>
                  <a:schemeClr val="bg1"/>
                </a:solidFill>
              </a:rPr>
              <a:t>Yes, especially if you are learning new material.</a:t>
            </a:r>
          </a:p>
          <a:p>
            <a:pPr>
              <a:buNone/>
            </a:pPr>
            <a:r>
              <a:rPr lang="en-US" dirty="0" smtClean="0">
                <a:solidFill>
                  <a:schemeClr val="bg1"/>
                </a:solidFill>
              </a:rPr>
              <a:t> </a:t>
            </a:r>
            <a:endParaRPr lang="en-US" dirty="0">
              <a:solidFill>
                <a:schemeClr val="bg1"/>
              </a:solidFill>
            </a:endParaRPr>
          </a:p>
        </p:txBody>
      </p:sp>
      <p:grpSp>
        <p:nvGrpSpPr>
          <p:cNvPr id="5" name="Group 4"/>
          <p:cNvGrpSpPr/>
          <p:nvPr/>
        </p:nvGrpSpPr>
        <p:grpSpPr>
          <a:xfrm>
            <a:off x="1219200" y="6010691"/>
            <a:ext cx="6363115" cy="962025"/>
            <a:chOff x="1219200" y="6010691"/>
            <a:chExt cx="6363115" cy="962025"/>
          </a:xfrm>
        </p:grpSpPr>
        <p:sp>
          <p:nvSpPr>
            <p:cNvPr id="6" name="Can 5"/>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n 6"/>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3096" name="Picture 24" descr="C:\Users\Owner\AppData\Local\Microsoft\Windows\Temporary Internet Files\Content.IE5\PVSIC1U3\MP900341487[1].jpg"/>
          <p:cNvPicPr>
            <a:picLocks noChangeAspect="1" noChangeArrowheads="1"/>
          </p:cNvPicPr>
          <p:nvPr/>
        </p:nvPicPr>
        <p:blipFill>
          <a:blip r:embed="rId3" cstate="print"/>
          <a:srcRect/>
          <a:stretch>
            <a:fillRect/>
          </a:stretch>
        </p:blipFill>
        <p:spPr bwMode="auto">
          <a:xfrm rot="1184757">
            <a:off x="6636998" y="3612648"/>
            <a:ext cx="1756292" cy="12528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3" descr="C:\Users\Owner\AppData\Local\Microsoft\Windows\Temporary Internet Files\Content.IE5\PVSIC1U3\MP900401126[1].jpg"/>
          <p:cNvPicPr>
            <a:picLocks noChangeAspect="1" noChangeArrowheads="1"/>
          </p:cNvPicPr>
          <p:nvPr/>
        </p:nvPicPr>
        <p:blipFill>
          <a:blip r:embed="rId4" cstate="print"/>
          <a:srcRect/>
          <a:stretch>
            <a:fillRect/>
          </a:stretch>
        </p:blipFill>
        <p:spPr bwMode="auto">
          <a:xfrm rot="21445385">
            <a:off x="6596931" y="2007298"/>
            <a:ext cx="1225601" cy="15323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sh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400" dirty="0" smtClean="0">
                <a:solidFill>
                  <a:schemeClr val="bg1"/>
                </a:solidFill>
              </a:rPr>
              <a:t>Findings: High School Teacher Interview</a:t>
            </a:r>
            <a:endParaRPr lang="en-US" sz="3400" dirty="0">
              <a:solidFill>
                <a:schemeClr val="bg1"/>
              </a:solidFill>
            </a:endParaRPr>
          </a:p>
        </p:txBody>
      </p:sp>
      <p:sp>
        <p:nvSpPr>
          <p:cNvPr id="7" name="Content Placeholder 6"/>
          <p:cNvSpPr>
            <a:spLocks noGrp="1"/>
          </p:cNvSpPr>
          <p:nvPr>
            <p:ph sz="half" idx="1"/>
          </p:nvPr>
        </p:nvSpPr>
        <p:spPr>
          <a:xfrm>
            <a:off x="3048000" y="1447800"/>
            <a:ext cx="5562600" cy="4495800"/>
          </a:xfrm>
        </p:spPr>
        <p:txBody>
          <a:bodyPr>
            <a:normAutofit fontScale="25000" lnSpcReduction="20000"/>
          </a:bodyPr>
          <a:lstStyle/>
          <a:p>
            <a:pPr>
              <a:buNone/>
            </a:pPr>
            <a:r>
              <a:rPr lang="en-US" sz="8000" dirty="0" smtClean="0">
                <a:solidFill>
                  <a:schemeClr val="bg1"/>
                </a:solidFill>
              </a:rPr>
              <a:t>﻿</a:t>
            </a:r>
            <a:r>
              <a:rPr lang="en-US" sz="8000" b="1" dirty="0" smtClean="0">
                <a:solidFill>
                  <a:srgbClr val="FF2F2F"/>
                </a:solidFill>
              </a:rPr>
              <a:t>Question #1: </a:t>
            </a:r>
            <a:r>
              <a:rPr lang="en-US" sz="7200" dirty="0" smtClean="0">
                <a:solidFill>
                  <a:schemeClr val="bg1"/>
                </a:solidFill>
              </a:rPr>
              <a:t>Why did you choose to become a teacher?</a:t>
            </a:r>
          </a:p>
          <a:p>
            <a:pPr lvl="1">
              <a:buFont typeface="Arial" pitchFamily="34" charset="0"/>
              <a:buChar char="•"/>
            </a:pPr>
            <a:r>
              <a:rPr lang="en-US" sz="6400" dirty="0" smtClean="0">
                <a:solidFill>
                  <a:schemeClr val="bg1"/>
                </a:solidFill>
              </a:rPr>
              <a:t>I'm a people person, and I like the interaction I have as a teacher.</a:t>
            </a:r>
          </a:p>
          <a:p>
            <a:endParaRPr lang="en-US" sz="6400" dirty="0" smtClean="0">
              <a:solidFill>
                <a:schemeClr val="bg1"/>
              </a:solidFill>
            </a:endParaRPr>
          </a:p>
          <a:p>
            <a:pPr>
              <a:buNone/>
            </a:pPr>
            <a:r>
              <a:rPr lang="en-US" sz="8000" b="1" dirty="0" smtClean="0">
                <a:solidFill>
                  <a:srgbClr val="FF2F2F"/>
                </a:solidFill>
              </a:rPr>
              <a:t>Question #2: </a:t>
            </a:r>
            <a:r>
              <a:rPr lang="en-US" sz="7200" dirty="0" smtClean="0">
                <a:solidFill>
                  <a:schemeClr val="bg1"/>
                </a:solidFill>
              </a:rPr>
              <a:t>What classes do you teach?</a:t>
            </a:r>
          </a:p>
          <a:p>
            <a:pPr lvl="1">
              <a:buFont typeface="Arial" pitchFamily="34" charset="0"/>
              <a:buChar char="•"/>
            </a:pPr>
            <a:r>
              <a:rPr lang="en-US" sz="6400" dirty="0" smtClean="0">
                <a:solidFill>
                  <a:schemeClr val="bg1"/>
                </a:solidFill>
              </a:rPr>
              <a:t>From Practical Algebra, which is the lowest level of math in high school, to Honors Pre-Calc, which is the highest math class for juniors. I also teach some senior classes, so I have a wide range of classes and students.</a:t>
            </a:r>
          </a:p>
          <a:p>
            <a:endParaRPr lang="en-US" sz="6400" dirty="0" smtClean="0">
              <a:solidFill>
                <a:schemeClr val="bg1"/>
              </a:solidFill>
            </a:endParaRPr>
          </a:p>
          <a:p>
            <a:pPr>
              <a:buNone/>
            </a:pPr>
            <a:r>
              <a:rPr lang="en-US" sz="8000" b="1" dirty="0" smtClean="0">
                <a:solidFill>
                  <a:srgbClr val="FF2F2F"/>
                </a:solidFill>
              </a:rPr>
              <a:t>Question #3: </a:t>
            </a:r>
            <a:r>
              <a:rPr lang="en-US" sz="7200" dirty="0" smtClean="0">
                <a:solidFill>
                  <a:schemeClr val="bg1"/>
                </a:solidFill>
              </a:rPr>
              <a:t>Do you think students depend too much on a calculator for math?</a:t>
            </a:r>
          </a:p>
          <a:p>
            <a:pPr lvl="1">
              <a:buFont typeface="Arial" pitchFamily="34" charset="0"/>
              <a:buChar char="•"/>
            </a:pPr>
            <a:r>
              <a:rPr lang="en-US" sz="6400" dirty="0" smtClean="0">
                <a:solidFill>
                  <a:schemeClr val="bg1"/>
                </a:solidFill>
              </a:rPr>
              <a:t>Absolutely. As great as technology is, students should still learn the fundamentals of math. Unfortunately, students' fundamental skills are weaker than they were when I started teaching because technology is so readily available. Students even have calculators on their phones or watches.</a:t>
            </a:r>
          </a:p>
          <a:p>
            <a:endParaRPr lang="en-US" sz="6400" dirty="0" smtClean="0">
              <a:solidFill>
                <a:schemeClr val="bg1"/>
              </a:solidFill>
            </a:endParaRPr>
          </a:p>
          <a:p>
            <a:pPr>
              <a:buNone/>
            </a:pPr>
            <a:endParaRPr lang="en-US" dirty="0"/>
          </a:p>
        </p:txBody>
      </p:sp>
      <p:grpSp>
        <p:nvGrpSpPr>
          <p:cNvPr id="6" name="Group 5"/>
          <p:cNvGrpSpPr/>
          <p:nvPr/>
        </p:nvGrpSpPr>
        <p:grpSpPr>
          <a:xfrm>
            <a:off x="1219200" y="6010691"/>
            <a:ext cx="6363115" cy="962025"/>
            <a:chOff x="1219200" y="6010691"/>
            <a:chExt cx="6363115" cy="962025"/>
          </a:xfrm>
        </p:grpSpPr>
        <p:sp>
          <p:nvSpPr>
            <p:cNvPr id="9" name="Can 8"/>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an 9"/>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sp>
        <p:nvSpPr>
          <p:cNvPr id="13" name="Rectangle 12"/>
          <p:cNvSpPr/>
          <p:nvPr/>
        </p:nvSpPr>
        <p:spPr>
          <a:xfrm rot="21106737">
            <a:off x="1004291" y="4076510"/>
            <a:ext cx="1618147" cy="307777"/>
          </a:xfrm>
          <a:prstGeom prst="rect">
            <a:avLst/>
          </a:prstGeom>
        </p:spPr>
        <p:txBody>
          <a:bodyPr wrap="square">
            <a:spAutoFit/>
          </a:bodyPr>
          <a:lstStyle/>
          <a:p>
            <a:r>
              <a:rPr lang="en-US" sz="1400" dirty="0" smtClean="0">
                <a:solidFill>
                  <a:schemeClr val="bg1">
                    <a:lumMod val="65000"/>
                  </a:schemeClr>
                </a:solidFill>
              </a:rPr>
              <a:t>(thepartnership.us)</a:t>
            </a:r>
            <a:endParaRPr lang="en-US" sz="1400" dirty="0">
              <a:solidFill>
                <a:schemeClr val="bg1">
                  <a:lumMod val="65000"/>
                </a:schemeClr>
              </a:solidFill>
            </a:endParaRPr>
          </a:p>
        </p:txBody>
      </p:sp>
      <p:pic>
        <p:nvPicPr>
          <p:cNvPr id="14" name="Picture 13" descr="classroom-assistance.jpg"/>
          <p:cNvPicPr>
            <a:picLocks noChangeAspect="1"/>
          </p:cNvPicPr>
          <p:nvPr/>
        </p:nvPicPr>
        <p:blipFill>
          <a:blip r:embed="rId3" cstate="print">
            <a:lum bright="10000" contrast="10000"/>
          </a:blip>
          <a:stretch>
            <a:fillRect/>
          </a:stretch>
        </p:blipFill>
        <p:spPr>
          <a:xfrm rot="21094860">
            <a:off x="533110" y="2105514"/>
            <a:ext cx="1970998" cy="19709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sh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0"/>
            <a:ext cx="7010400" cy="4114800"/>
          </a:xfrm>
        </p:spPr>
        <p:txBody>
          <a:bodyPr>
            <a:normAutofit fontScale="25000" lnSpcReduction="20000"/>
          </a:bodyPr>
          <a:lstStyle/>
          <a:p>
            <a:pPr>
              <a:buNone/>
            </a:pPr>
            <a:r>
              <a:rPr lang="en-US" sz="8000" b="1" dirty="0" smtClean="0">
                <a:solidFill>
                  <a:srgbClr val="FF2F2F"/>
                </a:solidFill>
              </a:rPr>
              <a:t>Question #4: </a:t>
            </a:r>
            <a:r>
              <a:rPr lang="en-US" sz="7200" dirty="0" smtClean="0">
                <a:solidFill>
                  <a:schemeClr val="bg1"/>
                </a:solidFill>
              </a:rPr>
              <a:t>How do you teach math?</a:t>
            </a:r>
          </a:p>
          <a:p>
            <a:pPr lvl="1">
              <a:buFont typeface="Arial" pitchFamily="34" charset="0"/>
              <a:buChar char="•"/>
            </a:pPr>
            <a:r>
              <a:rPr lang="en-US" sz="7200" dirty="0" smtClean="0">
                <a:solidFill>
                  <a:schemeClr val="bg1"/>
                </a:solidFill>
              </a:rPr>
              <a:t>﻿</a:t>
            </a:r>
            <a:r>
              <a:rPr lang="en-US" sz="6400" dirty="0" smtClean="0">
                <a:solidFill>
                  <a:schemeClr val="bg1"/>
                </a:solidFill>
              </a:rPr>
              <a:t>Students learn in all different ways, and you have to provide for each way. Some students see you do it, and they learn that way. Others like to do it themselves, so it's better to introduce it and give them opportunities to work on it in class while you monitor. Some students learn better from each other, so you give them time to work with another person or group in class.  You can't do the same thing every day. The most effective teachers use a combination.</a:t>
            </a:r>
          </a:p>
          <a:p>
            <a:endParaRPr lang="en-US" sz="8000" dirty="0" smtClean="0">
              <a:solidFill>
                <a:schemeClr val="bg1"/>
              </a:solidFill>
            </a:endParaRPr>
          </a:p>
          <a:p>
            <a:pPr>
              <a:buNone/>
            </a:pPr>
            <a:r>
              <a:rPr lang="en-US" sz="8000" b="1" dirty="0" smtClean="0">
                <a:solidFill>
                  <a:srgbClr val="FF2F2F"/>
                </a:solidFill>
              </a:rPr>
              <a:t>Question #5: </a:t>
            </a:r>
            <a:r>
              <a:rPr lang="en-US" sz="7200" dirty="0" smtClean="0">
                <a:solidFill>
                  <a:schemeClr val="bg1"/>
                </a:solidFill>
              </a:rPr>
              <a:t>Do you assign homework every day? Does it help your students to have homework to do after every math class?</a:t>
            </a:r>
          </a:p>
          <a:p>
            <a:pPr lvl="1">
              <a:buFont typeface="Arial" pitchFamily="34" charset="0"/>
              <a:buChar char="•"/>
            </a:pPr>
            <a:r>
              <a:rPr lang="en-US" sz="6400" dirty="0" smtClean="0">
                <a:solidFill>
                  <a:schemeClr val="bg1"/>
                </a:solidFill>
              </a:rPr>
              <a:t>Most days. I can't say every day. </a:t>
            </a:r>
          </a:p>
          <a:p>
            <a:pPr lvl="1">
              <a:buFont typeface="Arial" pitchFamily="34" charset="0"/>
              <a:buChar char="•"/>
            </a:pPr>
            <a:r>
              <a:rPr lang="en-US" sz="6400" dirty="0" smtClean="0">
                <a:solidFill>
                  <a:schemeClr val="bg1"/>
                </a:solidFill>
              </a:rPr>
              <a:t> Absolutely. </a:t>
            </a:r>
            <a:r>
              <a:rPr lang="en-US" sz="6400" b="1" dirty="0" smtClean="0">
                <a:solidFill>
                  <a:schemeClr val="bg1"/>
                </a:solidFill>
              </a:rPr>
              <a:t>Practice makes permanent.</a:t>
            </a:r>
            <a:r>
              <a:rPr lang="en-US" sz="6400" dirty="0" smtClean="0">
                <a:solidFill>
                  <a:schemeClr val="bg1"/>
                </a:solidFill>
              </a:rPr>
              <a:t> Homework is about practicing the skills you learn in class. Sometimes all you need to give is five problems for them to practice it enough.  When student ask why I give them homework, I ask them if they play an instrument or a sport. If they say yes, I ask them why do they practice if they already know how to play?</a:t>
            </a:r>
          </a:p>
          <a:p>
            <a:pPr>
              <a:buNone/>
            </a:pPr>
            <a:r>
              <a:rPr lang="en-US" sz="4400" dirty="0" smtClean="0">
                <a:solidFill>
                  <a:schemeClr val="bg1"/>
                </a:solidFill>
              </a:rPr>
              <a:t/>
            </a:r>
            <a:br>
              <a:rPr lang="en-US" sz="4400" dirty="0" smtClean="0">
                <a:solidFill>
                  <a:schemeClr val="bg1"/>
                </a:solidFill>
              </a:rPr>
            </a:br>
            <a:r>
              <a:rPr lang="en-US" dirty="0" smtClean="0"/>
              <a:t/>
            </a:r>
            <a:br>
              <a:rPr lang="en-US" dirty="0" smtClean="0"/>
            </a:br>
            <a:endParaRPr lang="en-US" dirty="0"/>
          </a:p>
        </p:txBody>
      </p:sp>
      <p:sp>
        <p:nvSpPr>
          <p:cNvPr id="4" name="Title 4"/>
          <p:cNvSpPr>
            <a:spLocks noGrp="1"/>
          </p:cNvSpPr>
          <p:nvPr>
            <p:ph type="title"/>
          </p:nvPr>
        </p:nvSpPr>
        <p:spPr>
          <a:xfrm>
            <a:off x="457200" y="228600"/>
            <a:ext cx="8229600" cy="1143000"/>
          </a:xfrm>
        </p:spPr>
        <p:txBody>
          <a:bodyPr>
            <a:normAutofit/>
          </a:bodyPr>
          <a:lstStyle/>
          <a:p>
            <a:r>
              <a:rPr lang="en-US" sz="3400" dirty="0" smtClean="0">
                <a:solidFill>
                  <a:schemeClr val="bg1"/>
                </a:solidFill>
              </a:rPr>
              <a:t>Findings: High School Teacher Interview</a:t>
            </a:r>
            <a:endParaRPr lang="en-US" sz="3400" dirty="0">
              <a:solidFill>
                <a:schemeClr val="bg1"/>
              </a:solidFill>
            </a:endParaRPr>
          </a:p>
        </p:txBody>
      </p:sp>
      <p:grpSp>
        <p:nvGrpSpPr>
          <p:cNvPr id="8" name="Group 7"/>
          <p:cNvGrpSpPr/>
          <p:nvPr/>
        </p:nvGrpSpPr>
        <p:grpSpPr>
          <a:xfrm>
            <a:off x="1219200" y="6010691"/>
            <a:ext cx="6363115" cy="962025"/>
            <a:chOff x="1219200" y="6010691"/>
            <a:chExt cx="6363115" cy="962025"/>
          </a:xfrm>
        </p:grpSpPr>
        <p:sp>
          <p:nvSpPr>
            <p:cNvPr id="9" name="Can 8"/>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an 9"/>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20" name="Picture 19" descr="math_md_clr.gif"/>
          <p:cNvPicPr>
            <a:picLocks noChangeAspect="1"/>
          </p:cNvPicPr>
          <p:nvPr/>
        </p:nvPicPr>
        <p:blipFill>
          <a:blip r:embed="rId3" cstate="print"/>
          <a:stretch>
            <a:fillRect/>
          </a:stretch>
        </p:blipFill>
        <p:spPr>
          <a:xfrm>
            <a:off x="7696200" y="2133600"/>
            <a:ext cx="1143000" cy="666750"/>
          </a:xfrm>
          <a:prstGeom prst="rect">
            <a:avLst/>
          </a:prstGeom>
        </p:spPr>
      </p:pic>
    </p:spTree>
  </p:cSld>
  <p:clrMapOvr>
    <a:masterClrMapping/>
  </p:clrMapOvr>
  <p:transition>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Findings: Classroom Observations</a:t>
            </a:r>
            <a:endParaRPr lang="en-US" sz="3400" dirty="0">
              <a:solidFill>
                <a:schemeClr val="bg1"/>
              </a:solidFill>
            </a:endParaRPr>
          </a:p>
        </p:txBody>
      </p:sp>
      <p:sp>
        <p:nvSpPr>
          <p:cNvPr id="11" name="Content Placeholder 10"/>
          <p:cNvSpPr>
            <a:spLocks noGrp="1"/>
          </p:cNvSpPr>
          <p:nvPr>
            <p:ph sz="half" idx="2"/>
          </p:nvPr>
        </p:nvSpPr>
        <p:spPr>
          <a:xfrm>
            <a:off x="533400" y="1524000"/>
            <a:ext cx="8077200" cy="4602163"/>
          </a:xfrm>
        </p:spPr>
        <p:txBody>
          <a:bodyPr>
            <a:normAutofit/>
          </a:bodyPr>
          <a:lstStyle/>
          <a:p>
            <a:pPr>
              <a:buNone/>
            </a:pPr>
            <a:r>
              <a:rPr lang="en-US" sz="1800" b="1" dirty="0" smtClean="0">
                <a:solidFill>
                  <a:srgbClr val="FF2F2F"/>
                </a:solidFill>
              </a:rPr>
              <a:t>Calculus 2 Class</a:t>
            </a:r>
          </a:p>
          <a:p>
            <a:r>
              <a:rPr lang="en-US" sz="1800" dirty="0" smtClean="0">
                <a:solidFill>
                  <a:schemeClr val="bg1"/>
                </a:solidFill>
              </a:rPr>
              <a:t>The professor handed out work she had graded before the class got started.</a:t>
            </a:r>
          </a:p>
          <a:p>
            <a:r>
              <a:rPr lang="en-US" sz="1800" dirty="0" smtClean="0">
                <a:solidFill>
                  <a:schemeClr val="bg1"/>
                </a:solidFill>
              </a:rPr>
              <a:t>She made an announcement about the Gateway Exam for the next week.</a:t>
            </a:r>
          </a:p>
          <a:p>
            <a:r>
              <a:rPr lang="en-US" sz="1800" dirty="0" smtClean="0">
                <a:solidFill>
                  <a:schemeClr val="bg1"/>
                </a:solidFill>
              </a:rPr>
              <a:t>She began class by giving notes on the overhead projector.  She would introduce a concept or theorem, and then give several examples for the class to do together.  She made sure the material made sense before moving on to the next concept.  She explained concepts by giving real world examples, which was helpful.</a:t>
            </a:r>
          </a:p>
          <a:p>
            <a:r>
              <a:rPr lang="en-US" sz="1800" dirty="0" smtClean="0">
                <a:solidFill>
                  <a:schemeClr val="bg1"/>
                </a:solidFill>
              </a:rPr>
              <a:t>The professor went over the material that would be on next week’s test, and several students asked questions.  Since the test is scheduled outside of class time (due to the flood), she said she would work out another time for anyone who couldn’t make the test date.</a:t>
            </a:r>
          </a:p>
          <a:p>
            <a:r>
              <a:rPr lang="en-US" sz="1800" dirty="0" smtClean="0">
                <a:solidFill>
                  <a:schemeClr val="bg1"/>
                </a:solidFill>
              </a:rPr>
              <a:t>Then, there was a quick review session.  Students asked questions about homework, how to do certain problems, and about how the test was set up.</a:t>
            </a:r>
          </a:p>
          <a:p>
            <a:r>
              <a:rPr lang="en-US" sz="1800" dirty="0" smtClean="0">
                <a:solidFill>
                  <a:schemeClr val="bg1"/>
                </a:solidFill>
              </a:rPr>
              <a:t>Not many students asked questions throughout the class. </a:t>
            </a:r>
          </a:p>
          <a:p>
            <a:endParaRPr lang="en-US" sz="1800" dirty="0" smtClean="0">
              <a:solidFill>
                <a:schemeClr val="bg1"/>
              </a:solidFill>
            </a:endParaRP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3" name="Picture 12" descr="Compass-01-june.gif"/>
          <p:cNvPicPr>
            <a:picLocks noChangeAspect="1"/>
          </p:cNvPicPr>
          <p:nvPr/>
        </p:nvPicPr>
        <p:blipFill>
          <a:blip r:embed="rId3" cstate="print">
            <a:lum bright="40000" contrast="40000"/>
          </a:blip>
          <a:stretch>
            <a:fillRect/>
          </a:stretch>
        </p:blipFill>
        <p:spPr>
          <a:xfrm rot="21145609">
            <a:off x="533400" y="533400"/>
            <a:ext cx="885825" cy="876300"/>
          </a:xfrm>
          <a:prstGeom prst="rect">
            <a:avLst/>
          </a:prstGeom>
        </p:spPr>
      </p:pic>
      <p:pic>
        <p:nvPicPr>
          <p:cNvPr id="14" name="Picture 13" descr="crayons-01.gif"/>
          <p:cNvPicPr>
            <a:picLocks noChangeAspect="1"/>
          </p:cNvPicPr>
          <p:nvPr/>
        </p:nvPicPr>
        <p:blipFill>
          <a:blip r:embed="rId4" cstate="print"/>
          <a:stretch>
            <a:fillRect/>
          </a:stretch>
        </p:blipFill>
        <p:spPr>
          <a:xfrm>
            <a:off x="8153400" y="5562600"/>
            <a:ext cx="511175" cy="876300"/>
          </a:xfrm>
          <a:prstGeom prst="rect">
            <a:avLst/>
          </a:prstGeom>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Findings: Classroom Observation</a:t>
            </a:r>
            <a:endParaRPr lang="en-US" sz="3400" dirty="0">
              <a:solidFill>
                <a:schemeClr val="bg1"/>
              </a:solidFill>
            </a:endParaRPr>
          </a:p>
        </p:txBody>
      </p:sp>
      <p:sp>
        <p:nvSpPr>
          <p:cNvPr id="3" name="Content Placeholder 2"/>
          <p:cNvSpPr>
            <a:spLocks noGrp="1"/>
          </p:cNvSpPr>
          <p:nvPr>
            <p:ph idx="1"/>
          </p:nvPr>
        </p:nvSpPr>
        <p:spPr>
          <a:xfrm>
            <a:off x="457200" y="1219200"/>
            <a:ext cx="6019800" cy="4906963"/>
          </a:xfrm>
        </p:spPr>
        <p:txBody>
          <a:bodyPr>
            <a:normAutofit/>
          </a:bodyPr>
          <a:lstStyle/>
          <a:p>
            <a:pPr>
              <a:buNone/>
            </a:pPr>
            <a:r>
              <a:rPr lang="en-US" sz="1800" b="1" dirty="0" smtClean="0">
                <a:solidFill>
                  <a:srgbClr val="FF2F2F"/>
                </a:solidFill>
              </a:rPr>
              <a:t>Discrete Math Class</a:t>
            </a:r>
          </a:p>
          <a:p>
            <a:r>
              <a:rPr lang="en-US" sz="1800" dirty="0" smtClean="0">
                <a:solidFill>
                  <a:schemeClr val="bg1"/>
                </a:solidFill>
              </a:rPr>
              <a:t>At the beginning of class, the professor handed out quizzes as well as a copy of the answer sheet for students to have.  He asked if there were any questions on the quiz.  Only one student had a question.</a:t>
            </a:r>
          </a:p>
          <a:p>
            <a:r>
              <a:rPr lang="en-US" sz="1800" dirty="0" smtClean="0">
                <a:solidFill>
                  <a:schemeClr val="bg1"/>
                </a:solidFill>
              </a:rPr>
              <a:t>Then, students were free to ask any homework questions.  Several students had questions, and the professor showed how to do them on the whiteboard.</a:t>
            </a:r>
          </a:p>
          <a:p>
            <a:r>
              <a:rPr lang="en-US" sz="1800" dirty="0" smtClean="0">
                <a:solidFill>
                  <a:schemeClr val="bg1"/>
                </a:solidFill>
              </a:rPr>
              <a:t>Then he went into the notes, which he wrote on the whiteboard.  He started with a concept, and then gave several examples.  As he did the examples, he asked the students what he should do next in the problem to make sure they understood the concept.  He asked if anyone had questions before he moved on.  Few students asked any questions.</a:t>
            </a:r>
          </a:p>
          <a:p>
            <a:r>
              <a:rPr lang="en-US" sz="1800" dirty="0" smtClean="0">
                <a:solidFill>
                  <a:schemeClr val="bg1"/>
                </a:solidFill>
              </a:rPr>
              <a:t>He gave homework after he completed each section.</a:t>
            </a: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grpSp>
        <p:nvGrpSpPr>
          <p:cNvPr id="8" name="Group 7"/>
          <p:cNvGrpSpPr/>
          <p:nvPr/>
        </p:nvGrpSpPr>
        <p:grpSpPr>
          <a:xfrm>
            <a:off x="6485246" y="2362200"/>
            <a:ext cx="2228250" cy="1591981"/>
            <a:chOff x="9113080" y="1325936"/>
            <a:chExt cx="2735625" cy="2031013"/>
          </a:xfrm>
        </p:grpSpPr>
        <p:pic>
          <p:nvPicPr>
            <p:cNvPr id="9" name="Picture 8" descr="COLLECTIONS_LA4110_View_From_Back.jpg"/>
            <p:cNvPicPr>
              <a:picLocks noChangeAspect="1"/>
            </p:cNvPicPr>
            <p:nvPr/>
          </p:nvPicPr>
          <p:blipFill>
            <a:blip r:embed="rId3" cstate="print">
              <a:lum contrast="10000"/>
            </a:blip>
            <a:stretch>
              <a:fillRect/>
            </a:stretch>
          </p:blipFill>
          <p:spPr>
            <a:xfrm rot="555286">
              <a:off x="9426705" y="1325936"/>
              <a:ext cx="2422000" cy="1816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TextBox 9"/>
            <p:cNvSpPr txBox="1"/>
            <p:nvPr/>
          </p:nvSpPr>
          <p:spPr>
            <a:xfrm rot="529373">
              <a:off x="9113080" y="3049172"/>
              <a:ext cx="2128531" cy="307777"/>
            </a:xfrm>
            <a:prstGeom prst="rect">
              <a:avLst/>
            </a:prstGeom>
            <a:noFill/>
          </p:spPr>
          <p:txBody>
            <a:bodyPr wrap="none" rtlCol="0">
              <a:spAutoFit/>
            </a:bodyPr>
            <a:lstStyle/>
            <a:p>
              <a:r>
                <a:rPr lang="en-US" sz="1400" dirty="0" smtClean="0">
                  <a:solidFill>
                    <a:schemeClr val="bg1">
                      <a:lumMod val="50000"/>
                    </a:schemeClr>
                  </a:solidFill>
                </a:rPr>
                <a:t>(Kathleen Steinberg, 2011)</a:t>
              </a:r>
              <a:endParaRPr lang="en-US" sz="1400" dirty="0">
                <a:solidFill>
                  <a:schemeClr val="bg1">
                    <a:lumMod val="50000"/>
                  </a:schemeClr>
                </a:solidFill>
              </a:endParaRPr>
            </a:p>
          </p:txBody>
        </p:sp>
      </p:grpSp>
    </p:spTree>
  </p:cSld>
  <p:clrMapOvr>
    <a:masterClrMapping/>
  </p:clrMapOvr>
  <p:transition>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0" dirty="0" smtClean="0">
                <a:solidFill>
                  <a:schemeClr val="bg1"/>
                </a:solidFill>
              </a:rPr>
              <a:t>Conclusion</a:t>
            </a:r>
            <a:endParaRPr lang="en-US" sz="3200" b="0" dirty="0">
              <a:solidFill>
                <a:schemeClr val="bg1"/>
              </a:solidFill>
            </a:endParaRPr>
          </a:p>
        </p:txBody>
      </p:sp>
      <p:sp>
        <p:nvSpPr>
          <p:cNvPr id="9" name="Text Placeholder 8"/>
          <p:cNvSpPr>
            <a:spLocks noGrp="1"/>
          </p:cNvSpPr>
          <p:nvPr>
            <p:ph type="body" idx="1"/>
          </p:nvPr>
        </p:nvSpPr>
        <p:spPr/>
        <p:txBody>
          <a:bodyPr/>
          <a:lstStyle/>
          <a:p>
            <a:r>
              <a:rPr lang="en-US" dirty="0" smtClean="0"/>
              <a:t>CLUE Project</a:t>
            </a:r>
            <a:endParaRPr lang="en-US" dirty="0"/>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spTree>
  </p:cSld>
  <p:clrMapOvr>
    <a:masterClrMapping/>
  </p:clrMapOvr>
  <p:transition>
    <p:push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400" dirty="0" smtClean="0">
                <a:solidFill>
                  <a:schemeClr val="bg1"/>
                </a:solidFill>
              </a:rPr>
              <a:t>Conclusion</a:t>
            </a:r>
            <a:endParaRPr lang="en-US" sz="3400" dirty="0">
              <a:solidFill>
                <a:schemeClr val="bg1"/>
              </a:solidFill>
            </a:endParaRPr>
          </a:p>
        </p:txBody>
      </p:sp>
      <p:sp>
        <p:nvSpPr>
          <p:cNvPr id="9" name="Content Placeholder 8"/>
          <p:cNvSpPr>
            <a:spLocks noGrp="1"/>
          </p:cNvSpPr>
          <p:nvPr>
            <p:ph idx="1"/>
          </p:nvPr>
        </p:nvSpPr>
        <p:spPr>
          <a:xfrm>
            <a:off x="457200" y="1524000"/>
            <a:ext cx="8229600" cy="4678363"/>
          </a:xfrm>
        </p:spPr>
        <p:txBody>
          <a:bodyPr>
            <a:normAutofit/>
          </a:bodyPr>
          <a:lstStyle/>
          <a:p>
            <a:r>
              <a:rPr lang="en-US" sz="1800" dirty="0" smtClean="0">
                <a:solidFill>
                  <a:schemeClr val="bg1"/>
                </a:solidFill>
              </a:rPr>
              <a:t>A teacher’s attitude and teaching style can affect how well students do in the class.  </a:t>
            </a:r>
          </a:p>
          <a:p>
            <a:pPr lvl="1">
              <a:buFont typeface="Courier New" pitchFamily="49" charset="0"/>
              <a:buChar char="o"/>
            </a:pPr>
            <a:r>
              <a:rPr lang="en-US" sz="1800" dirty="0" smtClean="0">
                <a:solidFill>
                  <a:schemeClr val="bg1"/>
                </a:solidFill>
              </a:rPr>
              <a:t>4 of the students I interviewed said that how well they do in the class depends on the teacher.  The high school student said she is less motivated to do the work if the teacher rambles on about herself.</a:t>
            </a:r>
          </a:p>
          <a:p>
            <a:pPr lvl="1">
              <a:buFont typeface="Courier New" pitchFamily="49" charset="0"/>
              <a:buChar char="o"/>
            </a:pPr>
            <a:r>
              <a:rPr lang="en-US" sz="1800" dirty="0" smtClean="0">
                <a:solidFill>
                  <a:schemeClr val="bg1"/>
                </a:solidFill>
              </a:rPr>
              <a:t>The high school teacher I interviewed said how the most effective teachers use a combination of teaching styles to help their students learn since each student learns differently.</a:t>
            </a:r>
          </a:p>
          <a:p>
            <a:pPr lvl="1">
              <a:buFont typeface="Courier New" pitchFamily="49" charset="0"/>
              <a:buChar char="o"/>
            </a:pPr>
            <a:r>
              <a:rPr lang="en-US" sz="1800" dirty="0" smtClean="0">
                <a:solidFill>
                  <a:schemeClr val="bg1"/>
                </a:solidFill>
              </a:rPr>
              <a:t>This information suggests that students are more likely to take an interest in the class if the teacher is willing to take an interest in them or provide for their learning needs. *</a:t>
            </a:r>
          </a:p>
          <a:p>
            <a:pPr lvl="1">
              <a:buFont typeface="Courier New" pitchFamily="49" charset="0"/>
              <a:buChar char="o"/>
            </a:pPr>
            <a:endParaRPr lang="en-US" sz="1400" dirty="0" smtClean="0">
              <a:solidFill>
                <a:schemeClr val="bg1"/>
              </a:solidFill>
            </a:endParaRPr>
          </a:p>
          <a:p>
            <a:pPr lvl="1">
              <a:buFont typeface="Courier New" pitchFamily="49" charset="0"/>
              <a:buChar char="o"/>
            </a:pPr>
            <a:endParaRPr lang="en-US" sz="1400" dirty="0" smtClean="0">
              <a:solidFill>
                <a:schemeClr val="bg1"/>
              </a:solidFill>
            </a:endParaRPr>
          </a:p>
          <a:p>
            <a:pPr lvl="1">
              <a:buFont typeface="Courier New" pitchFamily="49" charset="0"/>
              <a:buChar char="o"/>
            </a:pPr>
            <a:endParaRPr lang="en-US" sz="1400" dirty="0" smtClean="0">
              <a:solidFill>
                <a:schemeClr val="bg1"/>
              </a:solidFill>
            </a:endParaRPr>
          </a:p>
          <a:p>
            <a:pPr lvl="1">
              <a:buFont typeface="Courier New" pitchFamily="49" charset="0"/>
              <a:buChar char="o"/>
            </a:pPr>
            <a:endParaRPr lang="en-US" sz="1400" dirty="0" smtClean="0">
              <a:solidFill>
                <a:schemeClr val="bg1"/>
              </a:solidFill>
            </a:endParaRPr>
          </a:p>
          <a:p>
            <a:pPr lvl="1">
              <a:buFont typeface="Courier New" pitchFamily="49" charset="0"/>
              <a:buChar char="o"/>
            </a:pPr>
            <a:endParaRPr lang="en-US" sz="1400" dirty="0" smtClean="0">
              <a:solidFill>
                <a:schemeClr val="bg1"/>
              </a:solidFill>
            </a:endParaRPr>
          </a:p>
          <a:p>
            <a:pPr lvl="1">
              <a:buNone/>
            </a:pPr>
            <a:r>
              <a:rPr lang="en-US" sz="1400" dirty="0" smtClean="0">
                <a:solidFill>
                  <a:schemeClr val="bg1"/>
                </a:solidFill>
              </a:rPr>
              <a:t>*</a:t>
            </a:r>
            <a:r>
              <a:rPr lang="en-US" sz="1000" dirty="0" smtClean="0">
                <a:solidFill>
                  <a:schemeClr val="bg1"/>
                </a:solidFill>
              </a:rPr>
              <a:t>The 3 IN’s</a:t>
            </a:r>
            <a:endParaRPr lang="en-US" sz="1400" dirty="0" smtClean="0">
              <a:solidFill>
                <a:schemeClr val="bg1"/>
              </a:solidFill>
            </a:endParaRP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0" name="Picture 9" descr="animated-gifs-light-bulbs-32.gif"/>
          <p:cNvPicPr>
            <a:picLocks noChangeAspect="1"/>
          </p:cNvPicPr>
          <p:nvPr/>
        </p:nvPicPr>
        <p:blipFill>
          <a:blip r:embed="rId3" cstate="print"/>
          <a:stretch>
            <a:fillRect/>
          </a:stretch>
        </p:blipFill>
        <p:spPr>
          <a:xfrm rot="264796">
            <a:off x="5766370" y="508570"/>
            <a:ext cx="644907" cy="644907"/>
          </a:xfrm>
          <a:prstGeom prst="rect">
            <a:avLst/>
          </a:prstGeom>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Conclusion</a:t>
            </a:r>
            <a:endParaRPr lang="en-US" sz="3400" dirty="0">
              <a:solidFill>
                <a:schemeClr val="bg1"/>
              </a:solidFill>
            </a:endParaRPr>
          </a:p>
        </p:txBody>
      </p:sp>
      <p:sp>
        <p:nvSpPr>
          <p:cNvPr id="3" name="Content Placeholder 2"/>
          <p:cNvSpPr>
            <a:spLocks noGrp="1"/>
          </p:cNvSpPr>
          <p:nvPr>
            <p:ph idx="1"/>
          </p:nvPr>
        </p:nvSpPr>
        <p:spPr>
          <a:xfrm>
            <a:off x="457200" y="1600200"/>
            <a:ext cx="8229600" cy="4648200"/>
          </a:xfrm>
        </p:spPr>
        <p:txBody>
          <a:bodyPr>
            <a:normAutofit/>
          </a:bodyPr>
          <a:lstStyle/>
          <a:p>
            <a:r>
              <a:rPr lang="en-US" sz="1800" dirty="0" smtClean="0">
                <a:solidFill>
                  <a:schemeClr val="bg1"/>
                </a:solidFill>
              </a:rPr>
              <a:t>Students learn in different ways, but many students find visuals and practice problems the best way to learn math.  </a:t>
            </a:r>
          </a:p>
          <a:p>
            <a:pPr lvl="1">
              <a:buFont typeface="Courier New" pitchFamily="49" charset="0"/>
              <a:buChar char="o"/>
            </a:pPr>
            <a:r>
              <a:rPr lang="en-US" sz="1800" dirty="0" smtClean="0">
                <a:solidFill>
                  <a:schemeClr val="bg1"/>
                </a:solidFill>
              </a:rPr>
              <a:t>3 of the students I interviewed said they were visual learners and that pictures helped them with math problems.</a:t>
            </a:r>
          </a:p>
          <a:p>
            <a:pPr lvl="1">
              <a:buFont typeface="Courier New" pitchFamily="49" charset="0"/>
              <a:buChar char="o"/>
            </a:pPr>
            <a:r>
              <a:rPr lang="en-US" sz="1800" dirty="0" smtClean="0">
                <a:solidFill>
                  <a:schemeClr val="bg1"/>
                </a:solidFill>
              </a:rPr>
              <a:t>3 of the students I interviewed said that they learn concepts or study by doing practice problems.</a:t>
            </a:r>
          </a:p>
          <a:p>
            <a:pPr lvl="1">
              <a:buFont typeface="Courier New" pitchFamily="49" charset="0"/>
              <a:buChar char="o"/>
            </a:pPr>
            <a:r>
              <a:rPr lang="en-US" sz="1800" dirty="0" smtClean="0">
                <a:solidFill>
                  <a:schemeClr val="bg1"/>
                </a:solidFill>
              </a:rPr>
              <a:t>In both of the classrooms I observed, the professors gave many examples in class for the students to work on.  </a:t>
            </a:r>
          </a:p>
          <a:p>
            <a:pPr lvl="1">
              <a:buFont typeface="Courier New" pitchFamily="49" charset="0"/>
              <a:buChar char="o"/>
            </a:pPr>
            <a:r>
              <a:rPr lang="en-US" sz="1800" dirty="0" smtClean="0">
                <a:solidFill>
                  <a:schemeClr val="bg1"/>
                </a:solidFill>
              </a:rPr>
              <a:t>This suggests that math is a subject in which students learn best by doing or seeing rather than listening.  This is probably because math consists of a lot of processes or theorems that are then applied to math problems.  Examples show students how to apply these theorems. *</a:t>
            </a:r>
          </a:p>
          <a:p>
            <a:pPr lvl="1">
              <a:buFont typeface="Courier New" pitchFamily="49" charset="0"/>
              <a:buChar char="o"/>
            </a:pPr>
            <a:endParaRPr lang="en-US" sz="1800" dirty="0" smtClean="0">
              <a:solidFill>
                <a:schemeClr val="bg1"/>
              </a:solidFill>
            </a:endParaRPr>
          </a:p>
          <a:p>
            <a:pPr lvl="1">
              <a:buNone/>
            </a:pPr>
            <a:endParaRPr lang="en-US" sz="1800" dirty="0" smtClean="0">
              <a:solidFill>
                <a:schemeClr val="bg1"/>
              </a:solidFill>
            </a:endParaRPr>
          </a:p>
          <a:p>
            <a:pPr lvl="1">
              <a:buNone/>
            </a:pPr>
            <a:r>
              <a:rPr lang="en-US" sz="1800" dirty="0" smtClean="0">
                <a:solidFill>
                  <a:schemeClr val="bg1"/>
                </a:solidFill>
              </a:rPr>
              <a:t>*</a:t>
            </a:r>
            <a:r>
              <a:rPr lang="en-US" sz="1000" dirty="0" smtClean="0">
                <a:solidFill>
                  <a:schemeClr val="bg1"/>
                </a:solidFill>
              </a:rPr>
              <a:t>The 3 IN’s</a:t>
            </a:r>
            <a:endParaRPr lang="en-US" sz="1800" dirty="0">
              <a:solidFill>
                <a:schemeClr val="bg1"/>
              </a:solidFill>
            </a:endParaRP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9" name="Picture 8" descr="addition_2_plus_2_lg_clr.gif"/>
          <p:cNvPicPr>
            <a:picLocks noChangeAspect="1"/>
          </p:cNvPicPr>
          <p:nvPr/>
        </p:nvPicPr>
        <p:blipFill>
          <a:blip r:embed="rId3" cstate="print"/>
          <a:stretch>
            <a:fillRect/>
          </a:stretch>
        </p:blipFill>
        <p:spPr>
          <a:xfrm>
            <a:off x="1524000" y="457200"/>
            <a:ext cx="1295400" cy="834425"/>
          </a:xfrm>
          <a:prstGeom prst="rect">
            <a:avLst/>
          </a:prstGeom>
        </p:spPr>
      </p:pic>
    </p:spTree>
  </p:cSld>
  <p:clrMapOvr>
    <a:masterClrMapping/>
  </p:clrMapOvr>
  <p:transition>
    <p:push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Works Cited</a:t>
            </a:r>
            <a:endParaRPr lang="en-US" sz="3400" dirty="0">
              <a:solidFill>
                <a:schemeClr val="bg1"/>
              </a:solidFill>
            </a:endParaRPr>
          </a:p>
        </p:txBody>
      </p:sp>
      <p:sp>
        <p:nvSpPr>
          <p:cNvPr id="3" name="Content Placeholder 2"/>
          <p:cNvSpPr>
            <a:spLocks noGrp="1"/>
          </p:cNvSpPr>
          <p:nvPr>
            <p:ph idx="1"/>
          </p:nvPr>
        </p:nvSpPr>
        <p:spPr/>
        <p:txBody>
          <a:bodyPr>
            <a:normAutofit/>
          </a:bodyPr>
          <a:lstStyle/>
          <a:p>
            <a:r>
              <a:rPr lang="en-US" sz="1800" dirty="0" smtClean="0">
                <a:solidFill>
                  <a:schemeClr val="bg1"/>
                </a:solidFill>
              </a:rPr>
              <a:t>Nathan, Rebekah. </a:t>
            </a:r>
            <a:r>
              <a:rPr lang="en-US" sz="1800" i="1" dirty="0" smtClean="0">
                <a:solidFill>
                  <a:schemeClr val="bg1"/>
                </a:solidFill>
              </a:rPr>
              <a:t>My Freshman Year: What a Professor Learned by Becoming a Student</a:t>
            </a:r>
            <a:r>
              <a:rPr lang="en-US" sz="1800" dirty="0" smtClean="0">
                <a:solidFill>
                  <a:schemeClr val="bg1"/>
                </a:solidFill>
              </a:rPr>
              <a:t>. New York: Cornell University Press, 2005.</a:t>
            </a:r>
          </a:p>
          <a:p>
            <a:r>
              <a:rPr lang="en-US" sz="1800" dirty="0" smtClean="0">
                <a:solidFill>
                  <a:schemeClr val="bg1"/>
                </a:solidFill>
              </a:rPr>
              <a:t>www.edudemic.com</a:t>
            </a:r>
          </a:p>
          <a:p>
            <a:r>
              <a:rPr lang="en-US" sz="1800" dirty="0" smtClean="0">
                <a:solidFill>
                  <a:schemeClr val="bg1"/>
                </a:solidFill>
              </a:rPr>
              <a:t>www.kivettbednar.com</a:t>
            </a:r>
          </a:p>
          <a:p>
            <a:r>
              <a:rPr lang="en-US" sz="1800" dirty="0" smtClean="0">
                <a:solidFill>
                  <a:schemeClr val="bg1"/>
                </a:solidFill>
              </a:rPr>
              <a:t>www.thepartnership.us</a:t>
            </a:r>
          </a:p>
          <a:p>
            <a:r>
              <a:rPr lang="en-US" sz="1800" dirty="0" smtClean="0">
                <a:solidFill>
                  <a:schemeClr val="bg1"/>
                </a:solidFill>
              </a:rPr>
              <a:t>Kathleen Steinberg, 2011</a:t>
            </a:r>
          </a:p>
          <a:p>
            <a:pPr>
              <a:buNone/>
            </a:pPr>
            <a:endParaRPr lang="en-US" sz="1800" dirty="0" smtClean="0">
              <a:solidFill>
                <a:schemeClr val="bg1"/>
              </a:solidFill>
            </a:endParaRPr>
          </a:p>
          <a:p>
            <a:pPr>
              <a:buNone/>
            </a:pPr>
            <a:endParaRPr lang="en-US" sz="1800" dirty="0" smtClean="0">
              <a:solidFill>
                <a:schemeClr val="bg1"/>
              </a:solidFill>
            </a:endParaRPr>
          </a:p>
          <a:p>
            <a:pPr>
              <a:buNone/>
            </a:pPr>
            <a:endParaRPr lang="en-US" sz="1800" dirty="0" smtClean="0">
              <a:solidFill>
                <a:schemeClr val="bg1"/>
              </a:solidFill>
            </a:endParaRPr>
          </a:p>
          <a:p>
            <a:pPr>
              <a:buNone/>
            </a:pPr>
            <a:endParaRPr lang="en-US" sz="1800" dirty="0">
              <a:solidFill>
                <a:schemeClr val="bg1"/>
              </a:solidFill>
            </a:endParaRP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spTree>
  </p:cSld>
  <p:clrMapOvr>
    <a:masterClrMapping/>
  </p:clrMapOvr>
  <p:transition>
    <p:push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19200" y="6010691"/>
            <a:ext cx="6363115" cy="962025"/>
            <a:chOff x="1219200" y="6010691"/>
            <a:chExt cx="6363115" cy="962025"/>
          </a:xfrm>
        </p:grpSpPr>
        <p:sp>
          <p:nvSpPr>
            <p:cNvPr id="3" name="Can 2"/>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an 3"/>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sp>
        <p:nvSpPr>
          <p:cNvPr id="6" name="Title 5"/>
          <p:cNvSpPr>
            <a:spLocks noGrp="1"/>
          </p:cNvSpPr>
          <p:nvPr>
            <p:ph type="title"/>
          </p:nvPr>
        </p:nvSpPr>
        <p:spPr/>
        <p:txBody>
          <a:bodyPr>
            <a:normAutofit/>
          </a:bodyPr>
          <a:lstStyle/>
          <a:p>
            <a:r>
              <a:rPr lang="en-US" sz="3200" b="0" dirty="0" smtClean="0">
                <a:solidFill>
                  <a:schemeClr val="bg1"/>
                </a:solidFill>
              </a:rPr>
              <a:t>the question, Background, and methods</a:t>
            </a:r>
            <a:endParaRPr lang="en-US" sz="3200" b="0" dirty="0">
              <a:solidFill>
                <a:schemeClr val="bg1"/>
              </a:solidFill>
            </a:endParaRPr>
          </a:p>
        </p:txBody>
      </p:sp>
      <p:sp>
        <p:nvSpPr>
          <p:cNvPr id="7" name="Text Placeholder 6"/>
          <p:cNvSpPr>
            <a:spLocks noGrp="1"/>
          </p:cNvSpPr>
          <p:nvPr>
            <p:ph type="body" idx="1"/>
          </p:nvPr>
        </p:nvSpPr>
        <p:spPr/>
        <p:txBody>
          <a:bodyPr/>
          <a:lstStyle/>
          <a:p>
            <a:r>
              <a:rPr lang="en-US" dirty="0" smtClean="0"/>
              <a:t>CLUE Project</a:t>
            </a:r>
            <a:endParaRPr lang="en-US" dirty="0"/>
          </a:p>
        </p:txBody>
      </p:sp>
    </p:spTree>
  </p:cSld>
  <p:clrMapOvr>
    <a:masterClrMapping/>
  </p:clrMapOvr>
  <p:transition>
    <p:push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28600"/>
            <a:ext cx="8229600" cy="1143000"/>
          </a:xfrm>
        </p:spPr>
        <p:txBody>
          <a:bodyPr>
            <a:normAutofit/>
          </a:bodyPr>
          <a:lstStyle/>
          <a:p>
            <a:r>
              <a:rPr lang="en-US" sz="3400" dirty="0" smtClean="0">
                <a:solidFill>
                  <a:schemeClr val="bg1"/>
                </a:solidFill>
              </a:rPr>
              <a:t>The Question</a:t>
            </a:r>
            <a:endParaRPr lang="en-US" sz="3400" dirty="0">
              <a:solidFill>
                <a:schemeClr val="bg1"/>
              </a:solidFill>
            </a:endParaRPr>
          </a:p>
        </p:txBody>
      </p:sp>
      <p:sp>
        <p:nvSpPr>
          <p:cNvPr id="5" name="Content Placeholder 4"/>
          <p:cNvSpPr>
            <a:spLocks noGrp="1"/>
          </p:cNvSpPr>
          <p:nvPr>
            <p:ph idx="1"/>
          </p:nvPr>
        </p:nvSpPr>
        <p:spPr>
          <a:xfrm>
            <a:off x="457200" y="1219200"/>
            <a:ext cx="8229600" cy="4906963"/>
          </a:xfrm>
        </p:spPr>
        <p:txBody>
          <a:bodyPr>
            <a:normAutofit/>
          </a:bodyPr>
          <a:lstStyle/>
          <a:p>
            <a:r>
              <a:rPr lang="en-US" sz="2200" dirty="0" smtClean="0">
                <a:solidFill>
                  <a:schemeClr val="bg1"/>
                </a:solidFill>
              </a:rPr>
              <a:t>Each person learns differently - some are visual learners, some are auditory, and some are hands-on learners.  The way each student learns might be unique, but every student learns due to interactions with a teacher.  So what I wanted to answer was…</a:t>
            </a:r>
          </a:p>
          <a:p>
            <a:endParaRPr lang="en-US" sz="1200" dirty="0" smtClean="0">
              <a:solidFill>
                <a:schemeClr val="bg1"/>
              </a:solidFill>
            </a:endParaRPr>
          </a:p>
          <a:p>
            <a:r>
              <a:rPr lang="en-US" sz="2200" dirty="0" smtClean="0">
                <a:solidFill>
                  <a:schemeClr val="bg1"/>
                </a:solidFill>
              </a:rPr>
              <a:t>How do students and teachers interact?</a:t>
            </a:r>
          </a:p>
          <a:p>
            <a:r>
              <a:rPr lang="en-US" sz="2200" dirty="0" smtClean="0">
                <a:solidFill>
                  <a:schemeClr val="bg1"/>
                </a:solidFill>
              </a:rPr>
              <a:t>And more specifically, how do students learn</a:t>
            </a:r>
            <a:r>
              <a:rPr lang="en-US" sz="2200" dirty="0" smtClean="0">
                <a:ln>
                  <a:solidFill>
                    <a:srgbClr val="FF2F2F"/>
                  </a:solidFill>
                </a:ln>
                <a:solidFill>
                  <a:schemeClr val="bg1"/>
                </a:solidFill>
              </a:rPr>
              <a:t> </a:t>
            </a:r>
            <a:r>
              <a:rPr lang="en-US" sz="2200" b="1" dirty="0" smtClean="0">
                <a:ln>
                  <a:solidFill>
                    <a:srgbClr val="FF2F2F"/>
                  </a:solidFill>
                </a:ln>
                <a:solidFill>
                  <a:srgbClr val="FF5050"/>
                </a:solidFill>
              </a:rPr>
              <a:t>math</a:t>
            </a:r>
            <a:r>
              <a:rPr lang="en-US" sz="2200" b="1" dirty="0" smtClean="0">
                <a:ln>
                  <a:solidFill>
                    <a:srgbClr val="FF2F2F"/>
                  </a:solidFill>
                </a:ln>
                <a:solidFill>
                  <a:schemeClr val="bg1"/>
                </a:solidFill>
              </a:rPr>
              <a:t> </a:t>
            </a:r>
            <a:r>
              <a:rPr lang="en-US" sz="2200" dirty="0" smtClean="0">
                <a:solidFill>
                  <a:schemeClr val="bg1"/>
                </a:solidFill>
              </a:rPr>
              <a:t>concepts?</a:t>
            </a:r>
            <a:endParaRPr lang="en-US" sz="2200" dirty="0">
              <a:solidFill>
                <a:schemeClr val="bg1"/>
              </a:solidFill>
            </a:endParaRPr>
          </a:p>
        </p:txBody>
      </p:sp>
      <p:grpSp>
        <p:nvGrpSpPr>
          <p:cNvPr id="7" name="Group 6"/>
          <p:cNvGrpSpPr/>
          <p:nvPr/>
        </p:nvGrpSpPr>
        <p:grpSpPr>
          <a:xfrm>
            <a:off x="1219200" y="6010691"/>
            <a:ext cx="6363115" cy="962025"/>
            <a:chOff x="1219200" y="6010691"/>
            <a:chExt cx="6363115" cy="962025"/>
          </a:xfrm>
        </p:grpSpPr>
        <p:sp>
          <p:nvSpPr>
            <p:cNvPr id="8" name="Can 7"/>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n 8"/>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6" name="Picture 15" descr="imagesCAFR74RY.jpg"/>
          <p:cNvPicPr>
            <a:picLocks noChangeAspect="1"/>
          </p:cNvPicPr>
          <p:nvPr/>
        </p:nvPicPr>
        <p:blipFill>
          <a:blip r:embed="rId3" cstate="print">
            <a:lum contrast="20000"/>
          </a:blip>
          <a:stretch>
            <a:fillRect/>
          </a:stretch>
        </p:blipFill>
        <p:spPr>
          <a:xfrm rot="189238">
            <a:off x="5144387" y="4091523"/>
            <a:ext cx="1964264" cy="14713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8" name="Picture 17" descr="Students-Raising-Hands.jpg"/>
          <p:cNvPicPr>
            <a:picLocks noChangeAspect="1"/>
          </p:cNvPicPr>
          <p:nvPr/>
        </p:nvPicPr>
        <p:blipFill>
          <a:blip r:embed="rId4" cstate="print">
            <a:lum contrast="10000"/>
          </a:blip>
          <a:stretch>
            <a:fillRect/>
          </a:stretch>
        </p:blipFill>
        <p:spPr>
          <a:xfrm rot="21442072">
            <a:off x="1757811" y="4493979"/>
            <a:ext cx="2392230" cy="15917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9" name="Rectangle 18"/>
          <p:cNvSpPr/>
          <p:nvPr/>
        </p:nvSpPr>
        <p:spPr>
          <a:xfrm rot="206953">
            <a:off x="5341841" y="5533220"/>
            <a:ext cx="1565685" cy="307777"/>
          </a:xfrm>
          <a:prstGeom prst="rect">
            <a:avLst/>
          </a:prstGeom>
        </p:spPr>
        <p:txBody>
          <a:bodyPr wrap="none">
            <a:spAutoFit/>
          </a:bodyPr>
          <a:lstStyle/>
          <a:p>
            <a:r>
              <a:rPr lang="en-US" sz="1400" dirty="0" smtClean="0">
                <a:solidFill>
                  <a:schemeClr val="bg1">
                    <a:lumMod val="65000"/>
                  </a:schemeClr>
                </a:solidFill>
              </a:rPr>
              <a:t>(kivettbednar.com)</a:t>
            </a:r>
            <a:endParaRPr lang="en-US" sz="1400" dirty="0">
              <a:solidFill>
                <a:schemeClr val="bg1">
                  <a:lumMod val="65000"/>
                </a:schemeClr>
              </a:solidFill>
            </a:endParaRPr>
          </a:p>
        </p:txBody>
      </p:sp>
      <p:sp>
        <p:nvSpPr>
          <p:cNvPr id="20" name="Rectangle 19"/>
          <p:cNvSpPr/>
          <p:nvPr/>
        </p:nvSpPr>
        <p:spPr>
          <a:xfrm rot="21424772">
            <a:off x="2369149" y="6054568"/>
            <a:ext cx="1372620" cy="307777"/>
          </a:xfrm>
          <a:prstGeom prst="rect">
            <a:avLst/>
          </a:prstGeom>
        </p:spPr>
        <p:txBody>
          <a:bodyPr wrap="none">
            <a:spAutoFit/>
          </a:bodyPr>
          <a:lstStyle/>
          <a:p>
            <a:r>
              <a:rPr lang="en-US" sz="1400" dirty="0" smtClean="0">
                <a:solidFill>
                  <a:schemeClr val="bg1">
                    <a:lumMod val="65000"/>
                  </a:schemeClr>
                </a:solidFill>
              </a:rPr>
              <a:t>(edudemic.com)</a:t>
            </a:r>
            <a:endParaRPr lang="en-US" sz="1400" dirty="0">
              <a:solidFill>
                <a:schemeClr val="bg1">
                  <a:lumMod val="65000"/>
                </a:schemeClr>
              </a:solidFill>
            </a:endParaRPr>
          </a:p>
        </p:txBody>
      </p:sp>
    </p:spTree>
  </p:cSld>
  <p:clrMapOvr>
    <a:masterClrMapping/>
  </p:clrMapOvr>
  <p:transition>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400" dirty="0" smtClean="0">
                <a:solidFill>
                  <a:schemeClr val="bg1"/>
                </a:solidFill>
              </a:rPr>
              <a:t>Background</a:t>
            </a:r>
            <a:endParaRPr lang="en-US" sz="3400" dirty="0">
              <a:solidFill>
                <a:schemeClr val="bg1"/>
              </a:solidFill>
            </a:endParaRPr>
          </a:p>
        </p:txBody>
      </p:sp>
      <p:sp>
        <p:nvSpPr>
          <p:cNvPr id="3" name="Content Placeholder 2"/>
          <p:cNvSpPr>
            <a:spLocks noGrp="1"/>
          </p:cNvSpPr>
          <p:nvPr>
            <p:ph sz="half" idx="1"/>
          </p:nvPr>
        </p:nvSpPr>
        <p:spPr>
          <a:xfrm>
            <a:off x="457200" y="1143000"/>
            <a:ext cx="8229600" cy="5334000"/>
          </a:xfrm>
        </p:spPr>
        <p:txBody>
          <a:bodyPr>
            <a:normAutofit fontScale="92500" lnSpcReduction="20000"/>
          </a:bodyPr>
          <a:lstStyle/>
          <a:p>
            <a:pPr>
              <a:buNone/>
            </a:pPr>
            <a:r>
              <a:rPr lang="en-US" sz="2200" dirty="0" smtClean="0">
                <a:solidFill>
                  <a:schemeClr val="bg1"/>
                </a:solidFill>
              </a:rPr>
              <a:t>Rebekah</a:t>
            </a:r>
            <a:r>
              <a:rPr lang="en-US" sz="2200" b="1" i="1" dirty="0" smtClean="0"/>
              <a:t> </a:t>
            </a:r>
            <a:r>
              <a:rPr lang="en-US" sz="2200" dirty="0" smtClean="0">
                <a:solidFill>
                  <a:schemeClr val="bg1"/>
                </a:solidFill>
              </a:rPr>
              <a:t>Nathan’s </a:t>
            </a:r>
            <a:r>
              <a:rPr lang="en-US" sz="2200" i="1" dirty="0" smtClean="0">
                <a:solidFill>
                  <a:schemeClr val="bg1"/>
                </a:solidFill>
              </a:rPr>
              <a:t>My Freshman Year</a:t>
            </a:r>
            <a:endParaRPr lang="en-US" sz="2200" dirty="0" smtClean="0">
              <a:solidFill>
                <a:schemeClr val="bg1"/>
              </a:solidFill>
            </a:endParaRPr>
          </a:p>
          <a:p>
            <a:r>
              <a:rPr lang="en-US" sz="2200" dirty="0" smtClean="0">
                <a:solidFill>
                  <a:schemeClr val="bg1"/>
                </a:solidFill>
              </a:rPr>
              <a:t>A professor for 15 years, Dr. Nathan decided to study college life by enrolling as a student at her own university.</a:t>
            </a:r>
          </a:p>
          <a:p>
            <a:r>
              <a:rPr lang="en-US" sz="2200" dirty="0" smtClean="0">
                <a:solidFill>
                  <a:schemeClr val="bg1"/>
                </a:solidFill>
              </a:rPr>
              <a:t>Chapter 4 of </a:t>
            </a:r>
            <a:r>
              <a:rPr lang="en-US" sz="2200" i="1" dirty="0" smtClean="0">
                <a:solidFill>
                  <a:schemeClr val="bg1"/>
                </a:solidFill>
              </a:rPr>
              <a:t>My Freshman Year</a:t>
            </a:r>
            <a:r>
              <a:rPr lang="en-US" sz="2200" dirty="0" smtClean="0">
                <a:solidFill>
                  <a:schemeClr val="bg1"/>
                </a:solidFill>
              </a:rPr>
              <a:t> focused on international students and how they viewed American culture.  Nathan asked the international students about teachers, and this is what she found:</a:t>
            </a:r>
          </a:p>
          <a:p>
            <a:endParaRPr lang="en-US" sz="2200" dirty="0" smtClean="0">
              <a:solidFill>
                <a:schemeClr val="bg1"/>
              </a:solidFill>
            </a:endParaRPr>
          </a:p>
          <a:p>
            <a:pPr lvl="1">
              <a:buFont typeface="Arial" pitchFamily="34" charset="0"/>
              <a:buChar char="•"/>
            </a:pPr>
            <a:r>
              <a:rPr lang="en-US" sz="1900" b="1" dirty="0" smtClean="0">
                <a:ln w="3175">
                  <a:noFill/>
                </a:ln>
                <a:solidFill>
                  <a:srgbClr val="FF2F2F"/>
                </a:solidFill>
              </a:rPr>
              <a:t>Quote: </a:t>
            </a:r>
            <a:r>
              <a:rPr lang="en-US" sz="1900" dirty="0" smtClean="0">
                <a:solidFill>
                  <a:schemeClr val="bg1"/>
                </a:solidFill>
              </a:rPr>
              <a:t>“U.S. professors were described by different international students as ‘laid-back,’ ‘helpful,’ ‘open,’ ‘tolerant’ (of scant clothing and sleeping in class), ‘casual,’ and ‘friendly,” (Nathan, 2005, pg. 78).</a:t>
            </a:r>
          </a:p>
          <a:p>
            <a:pPr lvl="1">
              <a:buFont typeface="Arial" pitchFamily="34" charset="0"/>
              <a:buChar char="•"/>
            </a:pPr>
            <a:endParaRPr lang="en-US" sz="1900" dirty="0" smtClean="0">
              <a:solidFill>
                <a:schemeClr val="bg1"/>
              </a:solidFill>
            </a:endParaRPr>
          </a:p>
          <a:p>
            <a:pPr lvl="1">
              <a:buFont typeface="Arial" pitchFamily="34" charset="0"/>
              <a:buChar char="•"/>
            </a:pPr>
            <a:r>
              <a:rPr lang="en-US" sz="1900" b="1" dirty="0" smtClean="0">
                <a:solidFill>
                  <a:srgbClr val="FF2F2F"/>
                </a:solidFill>
              </a:rPr>
              <a:t>Quote:  </a:t>
            </a:r>
            <a:r>
              <a:rPr lang="en-US" sz="1900" dirty="0" smtClean="0">
                <a:solidFill>
                  <a:schemeClr val="bg1"/>
                </a:solidFill>
              </a:rPr>
              <a:t>“For other students, it was the interest in listening to student’s problems and opinions and in helping students that was refreshing,” (Nathan, 2005, pg. 78)</a:t>
            </a:r>
          </a:p>
          <a:p>
            <a:pPr lvl="1">
              <a:buFont typeface="Arial" pitchFamily="34" charset="0"/>
              <a:buChar char="•"/>
            </a:pPr>
            <a:endParaRPr lang="en-US" sz="1900" dirty="0" smtClean="0">
              <a:solidFill>
                <a:schemeClr val="bg1"/>
              </a:solidFill>
            </a:endParaRPr>
          </a:p>
          <a:p>
            <a:pPr lvl="1">
              <a:buFont typeface="Arial" pitchFamily="34" charset="0"/>
              <a:buChar char="•"/>
            </a:pPr>
            <a:r>
              <a:rPr lang="en-US" sz="1900" b="1" dirty="0" smtClean="0">
                <a:ln w="3175">
                  <a:noFill/>
                </a:ln>
                <a:solidFill>
                  <a:srgbClr val="FF2F2F"/>
                </a:solidFill>
              </a:rPr>
              <a:t>Goal: </a:t>
            </a:r>
            <a:r>
              <a:rPr lang="en-US" sz="1900" dirty="0" smtClean="0">
                <a:solidFill>
                  <a:schemeClr val="bg1"/>
                </a:solidFill>
              </a:rPr>
              <a:t>I wanted to see if teachers could influence they way students learn or how well they do in a class through they way they interact.  Maybe students are more motivated to do well if their teachers have the qualities described in these two quotes.</a:t>
            </a:r>
          </a:p>
          <a:p>
            <a:pPr lvl="2">
              <a:buNone/>
            </a:pPr>
            <a:endParaRPr lang="en-US" sz="2000" dirty="0" smtClean="0">
              <a:solidFill>
                <a:schemeClr val="bg1"/>
              </a:solidFill>
            </a:endParaRPr>
          </a:p>
        </p:txBody>
      </p:sp>
      <p:grpSp>
        <p:nvGrpSpPr>
          <p:cNvPr id="7" name="Group 6"/>
          <p:cNvGrpSpPr/>
          <p:nvPr/>
        </p:nvGrpSpPr>
        <p:grpSpPr>
          <a:xfrm>
            <a:off x="1219200" y="6010691"/>
            <a:ext cx="6363115" cy="962025"/>
            <a:chOff x="1219200" y="6010691"/>
            <a:chExt cx="6363115" cy="962025"/>
          </a:xfrm>
        </p:grpSpPr>
        <p:sp>
          <p:nvSpPr>
            <p:cNvPr id="8" name="Can 7"/>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n 8"/>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029" name="Picture 5" descr="C:\Users\Owner\AppData\Local\Microsoft\Windows\Temporary Internet Files\Content.IE5\MH2UZ7EU\MC900019306[1].wmf"/>
          <p:cNvPicPr>
            <a:picLocks noChangeAspect="1" noChangeArrowheads="1"/>
          </p:cNvPicPr>
          <p:nvPr/>
        </p:nvPicPr>
        <p:blipFill>
          <a:blip r:embed="rId3" cstate="print"/>
          <a:srcRect/>
          <a:stretch>
            <a:fillRect/>
          </a:stretch>
        </p:blipFill>
        <p:spPr bwMode="auto">
          <a:xfrm>
            <a:off x="6324600" y="457200"/>
            <a:ext cx="1093455" cy="954386"/>
          </a:xfrm>
          <a:prstGeom prst="rect">
            <a:avLst/>
          </a:prstGeom>
          <a:noFill/>
        </p:spPr>
      </p:pic>
    </p:spTree>
  </p:cSld>
  <p:clrMapOvr>
    <a:masterClrMapping/>
  </p:clrMapOvr>
  <p:transition>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Methods</a:t>
            </a:r>
            <a:endParaRPr lang="en-US" sz="3400" dirty="0">
              <a:solidFill>
                <a:schemeClr val="bg1"/>
              </a:solidFill>
            </a:endParaRPr>
          </a:p>
        </p:txBody>
      </p:sp>
      <p:sp>
        <p:nvSpPr>
          <p:cNvPr id="3" name="Content Placeholder 2"/>
          <p:cNvSpPr>
            <a:spLocks noGrp="1"/>
          </p:cNvSpPr>
          <p:nvPr>
            <p:ph idx="1"/>
          </p:nvPr>
        </p:nvSpPr>
        <p:spPr/>
        <p:txBody>
          <a:bodyPr/>
          <a:lstStyle/>
          <a:p>
            <a:r>
              <a:rPr lang="en-US" sz="2000" dirty="0" smtClean="0">
                <a:solidFill>
                  <a:schemeClr val="bg1"/>
                </a:solidFill>
              </a:rPr>
              <a:t>I observed two college-level math classes.  This allowed me to study how teachers interact with students in two different settings.</a:t>
            </a:r>
          </a:p>
          <a:p>
            <a:endParaRPr lang="en-US" sz="2000" dirty="0" smtClean="0">
              <a:solidFill>
                <a:schemeClr val="bg1"/>
              </a:solidFill>
            </a:endParaRPr>
          </a:p>
          <a:p>
            <a:r>
              <a:rPr lang="en-US" sz="2000" dirty="0" smtClean="0">
                <a:solidFill>
                  <a:schemeClr val="bg1"/>
                </a:solidFill>
              </a:rPr>
              <a:t>I interviewed five college students, a high school student, and a high school math teacher.  The interviews gave me different perspectives on how students learn, and I focused, in particular, on how they learn math.</a:t>
            </a:r>
          </a:p>
          <a:p>
            <a:pPr>
              <a:buNone/>
            </a:pPr>
            <a:endParaRPr lang="en-US" dirty="0">
              <a:solidFill>
                <a:schemeClr val="bg1"/>
              </a:solidFill>
            </a:endParaRP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2" name="Picture 11" descr="school8.gif"/>
          <p:cNvPicPr>
            <a:picLocks noChangeAspect="1"/>
          </p:cNvPicPr>
          <p:nvPr/>
        </p:nvPicPr>
        <p:blipFill>
          <a:blip r:embed="rId3" cstate="print"/>
          <a:stretch>
            <a:fillRect/>
          </a:stretch>
        </p:blipFill>
        <p:spPr>
          <a:xfrm>
            <a:off x="2362200" y="762000"/>
            <a:ext cx="838200" cy="607695"/>
          </a:xfrm>
          <a:prstGeom prst="rect">
            <a:avLst/>
          </a:prstGeom>
        </p:spPr>
      </p:pic>
    </p:spTree>
  </p:cSld>
  <p:clrMapOvr>
    <a:masterClrMapping/>
  </p:clrMapOvr>
  <p:transition>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b="0" dirty="0" smtClean="0">
                <a:solidFill>
                  <a:schemeClr val="bg1"/>
                </a:solidFill>
              </a:rPr>
              <a:t>Findings</a:t>
            </a:r>
            <a:endParaRPr lang="en-US" sz="3200" b="0" dirty="0">
              <a:solidFill>
                <a:schemeClr val="bg1"/>
              </a:solidFill>
            </a:endParaRPr>
          </a:p>
        </p:txBody>
      </p:sp>
      <p:sp>
        <p:nvSpPr>
          <p:cNvPr id="5" name="Text Placeholder 4"/>
          <p:cNvSpPr>
            <a:spLocks noGrp="1"/>
          </p:cNvSpPr>
          <p:nvPr>
            <p:ph type="body" idx="1"/>
          </p:nvPr>
        </p:nvSpPr>
        <p:spPr/>
        <p:txBody>
          <a:bodyPr/>
          <a:lstStyle/>
          <a:p>
            <a:r>
              <a:rPr lang="en-US" dirty="0" smtClean="0"/>
              <a:t>CLUE Project</a:t>
            </a:r>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400" dirty="0" smtClean="0">
                <a:solidFill>
                  <a:schemeClr val="bg1"/>
                </a:solidFill>
              </a:rPr>
              <a:t>Findings: College Interviews</a:t>
            </a:r>
            <a:endParaRPr lang="en-US" sz="3400" dirty="0">
              <a:solidFill>
                <a:schemeClr val="bg1"/>
              </a:solidFill>
            </a:endParaRPr>
          </a:p>
        </p:txBody>
      </p:sp>
      <p:sp>
        <p:nvSpPr>
          <p:cNvPr id="18" name="Content Placeholder 17"/>
          <p:cNvSpPr>
            <a:spLocks noGrp="1"/>
          </p:cNvSpPr>
          <p:nvPr>
            <p:ph sz="half" idx="1"/>
          </p:nvPr>
        </p:nvSpPr>
        <p:spPr>
          <a:xfrm>
            <a:off x="457200" y="1371600"/>
            <a:ext cx="5410200" cy="4754563"/>
          </a:xfrm>
        </p:spPr>
        <p:txBody>
          <a:bodyPr>
            <a:normAutofit fontScale="62500" lnSpcReduction="20000"/>
          </a:bodyPr>
          <a:lstStyle/>
          <a:p>
            <a:pPr>
              <a:buNone/>
            </a:pPr>
            <a:r>
              <a:rPr lang="en-US" sz="3200" b="1" dirty="0" smtClean="0">
                <a:solidFill>
                  <a:schemeClr val="bg1"/>
                </a:solidFill>
              </a:rPr>
              <a:t>Interview Question #1:  </a:t>
            </a:r>
            <a:r>
              <a:rPr lang="en-US" sz="2900" dirty="0" smtClean="0">
                <a:solidFill>
                  <a:schemeClr val="bg1"/>
                </a:solidFill>
              </a:rPr>
              <a:t>In general, do you consider math classes to be difficult or relatively easy?</a:t>
            </a:r>
          </a:p>
          <a:p>
            <a:pPr>
              <a:buNone/>
            </a:pPr>
            <a:endParaRPr lang="en-US" sz="2600" dirty="0" smtClean="0">
              <a:solidFill>
                <a:schemeClr val="bg1"/>
              </a:solidFill>
            </a:endParaRPr>
          </a:p>
          <a:p>
            <a:pPr lvl="0"/>
            <a:r>
              <a:rPr lang="en-US" sz="2600" b="1" dirty="0" smtClean="0">
                <a:solidFill>
                  <a:srgbClr val="FF2F2F"/>
                </a:solidFill>
              </a:rPr>
              <a:t>Answer #1:  </a:t>
            </a:r>
            <a:r>
              <a:rPr lang="en-US" sz="2600" dirty="0" smtClean="0">
                <a:solidFill>
                  <a:schemeClr val="bg1"/>
                </a:solidFill>
              </a:rPr>
              <a:t>Not too hard, but it's really easy to make stupid little mistakes.</a:t>
            </a:r>
          </a:p>
          <a:p>
            <a:pPr lvl="0"/>
            <a:endParaRPr lang="en-US" sz="2600" dirty="0" smtClean="0">
              <a:solidFill>
                <a:schemeClr val="bg1"/>
              </a:solidFill>
            </a:endParaRPr>
          </a:p>
          <a:p>
            <a:r>
              <a:rPr lang="en-US" sz="2600" b="1" dirty="0" smtClean="0">
                <a:solidFill>
                  <a:srgbClr val="FF2F2F"/>
                </a:solidFill>
              </a:rPr>
              <a:t>Answer #2:  </a:t>
            </a:r>
            <a:r>
              <a:rPr lang="en-US" sz="2600" dirty="0" smtClean="0">
                <a:solidFill>
                  <a:schemeClr val="bg1"/>
                </a:solidFill>
              </a:rPr>
              <a:t>I've always liked them, but it depends on the teacher. The class is harder if the teacher isn't good. But once I get it, I get it.</a:t>
            </a:r>
          </a:p>
          <a:p>
            <a:endParaRPr lang="en-US" sz="2600" dirty="0" smtClean="0">
              <a:solidFill>
                <a:schemeClr val="bg1"/>
              </a:solidFill>
            </a:endParaRPr>
          </a:p>
          <a:p>
            <a:r>
              <a:rPr lang="en-US" sz="2600" b="1" dirty="0" smtClean="0">
                <a:solidFill>
                  <a:srgbClr val="FF2F2F"/>
                </a:solidFill>
              </a:rPr>
              <a:t>Answer #3:  </a:t>
            </a:r>
            <a:r>
              <a:rPr lang="en-US" sz="2600" dirty="0" smtClean="0">
                <a:solidFill>
                  <a:schemeClr val="bg1"/>
                </a:solidFill>
              </a:rPr>
              <a:t>In the middle. I don't have too many problems.</a:t>
            </a:r>
          </a:p>
          <a:p>
            <a:endParaRPr lang="en-US" sz="2600" dirty="0" smtClean="0">
              <a:solidFill>
                <a:schemeClr val="bg1"/>
              </a:solidFill>
            </a:endParaRPr>
          </a:p>
          <a:p>
            <a:pPr lvl="0"/>
            <a:r>
              <a:rPr lang="en-US" sz="2600" b="1" dirty="0" smtClean="0">
                <a:solidFill>
                  <a:srgbClr val="FF2F2F"/>
                </a:solidFill>
              </a:rPr>
              <a:t>Answer #4:  </a:t>
            </a:r>
            <a:r>
              <a:rPr lang="en-US" sz="2600" dirty="0" smtClean="0">
                <a:solidFill>
                  <a:schemeClr val="bg1"/>
                </a:solidFill>
              </a:rPr>
              <a:t>Depends on the class and the professor. The teacher always influences how well you do.</a:t>
            </a:r>
          </a:p>
          <a:p>
            <a:pPr lvl="0"/>
            <a:endParaRPr lang="en-US" sz="2600" dirty="0" smtClean="0">
              <a:solidFill>
                <a:schemeClr val="bg1"/>
              </a:solidFill>
            </a:endParaRPr>
          </a:p>
          <a:p>
            <a:pPr lvl="0"/>
            <a:r>
              <a:rPr lang="en-US" sz="2600" b="1" dirty="0" smtClean="0">
                <a:solidFill>
                  <a:srgbClr val="FF2F2F"/>
                </a:solidFill>
              </a:rPr>
              <a:t>Answer #5:  </a:t>
            </a:r>
            <a:r>
              <a:rPr lang="en-US" sz="2600" dirty="0" smtClean="0">
                <a:solidFill>
                  <a:schemeClr val="bg1"/>
                </a:solidFill>
              </a:rPr>
              <a:t>Somewhere in between; it depends on the class.</a:t>
            </a:r>
          </a:p>
          <a:p>
            <a:pPr>
              <a:buNone/>
            </a:pPr>
            <a:endParaRPr lang="en-US" sz="2000" dirty="0">
              <a:solidFill>
                <a:schemeClr val="bg1"/>
              </a:solidFill>
            </a:endParaRPr>
          </a:p>
        </p:txBody>
      </p:sp>
      <p:grpSp>
        <p:nvGrpSpPr>
          <p:cNvPr id="8" name="Group 7"/>
          <p:cNvGrpSpPr/>
          <p:nvPr/>
        </p:nvGrpSpPr>
        <p:grpSpPr>
          <a:xfrm>
            <a:off x="1219200" y="6010691"/>
            <a:ext cx="6363115" cy="962025"/>
            <a:chOff x="1219200" y="6010691"/>
            <a:chExt cx="6363115" cy="962025"/>
          </a:xfrm>
        </p:grpSpPr>
        <p:sp>
          <p:nvSpPr>
            <p:cNvPr id="9" name="Can 8"/>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an 9"/>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5" name="Picture 2" descr="C:\Users\Owner\AppData\Local\Microsoft\Windows\Temporary Internet Files\Content.IE5\8L0ALM8I\MP900439531[1].jpg"/>
          <p:cNvPicPr>
            <a:picLocks noChangeAspect="1" noChangeArrowheads="1"/>
          </p:cNvPicPr>
          <p:nvPr/>
        </p:nvPicPr>
        <p:blipFill>
          <a:blip r:embed="rId3" cstate="print"/>
          <a:srcRect r="15119"/>
          <a:stretch>
            <a:fillRect/>
          </a:stretch>
        </p:blipFill>
        <p:spPr bwMode="auto">
          <a:xfrm rot="206778">
            <a:off x="6367134" y="1655266"/>
            <a:ext cx="1876366" cy="147161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Findings: College Interviews</a:t>
            </a:r>
            <a:endParaRPr lang="en-US" sz="3400" dirty="0">
              <a:solidFill>
                <a:schemeClr val="bg1"/>
              </a:solidFill>
            </a:endParaRPr>
          </a:p>
        </p:txBody>
      </p:sp>
      <p:sp>
        <p:nvSpPr>
          <p:cNvPr id="3" name="Content Placeholder 2"/>
          <p:cNvSpPr>
            <a:spLocks noGrp="1"/>
          </p:cNvSpPr>
          <p:nvPr>
            <p:ph sz="half" idx="1"/>
          </p:nvPr>
        </p:nvSpPr>
        <p:spPr>
          <a:xfrm>
            <a:off x="914400" y="1524000"/>
            <a:ext cx="7162800" cy="3276599"/>
          </a:xfrm>
        </p:spPr>
        <p:txBody>
          <a:bodyPr>
            <a:normAutofit fontScale="70000" lnSpcReduction="20000"/>
          </a:bodyPr>
          <a:lstStyle/>
          <a:p>
            <a:pPr>
              <a:buNone/>
            </a:pPr>
            <a:r>
              <a:rPr lang="en-US" sz="2900" b="1" dirty="0" smtClean="0">
                <a:solidFill>
                  <a:schemeClr val="bg1"/>
                </a:solidFill>
              </a:rPr>
              <a:t>Interview Question #2:</a:t>
            </a:r>
            <a:r>
              <a:rPr lang="en-US" sz="3200" dirty="0" smtClean="0">
                <a:solidFill>
                  <a:schemeClr val="bg1"/>
                </a:solidFill>
              </a:rPr>
              <a:t> </a:t>
            </a:r>
            <a:r>
              <a:rPr lang="en-US" sz="2600" dirty="0" smtClean="0">
                <a:solidFill>
                  <a:schemeClr val="bg1"/>
                </a:solidFill>
              </a:rPr>
              <a:t>Do you depend on a calculator for math?</a:t>
            </a:r>
          </a:p>
          <a:p>
            <a:endParaRPr lang="en-US" dirty="0" smtClean="0">
              <a:solidFill>
                <a:schemeClr val="bg1"/>
              </a:solidFill>
            </a:endParaRPr>
          </a:p>
          <a:p>
            <a:pPr lvl="0"/>
            <a:r>
              <a:rPr lang="en-US" sz="2300" b="1" dirty="0" smtClean="0">
                <a:solidFill>
                  <a:srgbClr val="FF2F2F"/>
                </a:solidFill>
              </a:rPr>
              <a:t>Answer #1:  </a:t>
            </a:r>
            <a:r>
              <a:rPr lang="en-US" sz="2300" dirty="0" smtClean="0">
                <a:solidFill>
                  <a:schemeClr val="bg1"/>
                </a:solidFill>
              </a:rPr>
              <a:t>Yes. Too much. It's easy to forget simple rules.</a:t>
            </a:r>
          </a:p>
          <a:p>
            <a:pPr lvl="0"/>
            <a:endParaRPr lang="en-US" sz="2300" dirty="0" smtClean="0">
              <a:solidFill>
                <a:schemeClr val="bg1"/>
              </a:solidFill>
            </a:endParaRPr>
          </a:p>
          <a:p>
            <a:pPr lvl="0"/>
            <a:r>
              <a:rPr lang="en-US" sz="2300" b="1" dirty="0" smtClean="0">
                <a:solidFill>
                  <a:srgbClr val="FF2F2F"/>
                </a:solidFill>
              </a:rPr>
              <a:t>Answer #2:  </a:t>
            </a:r>
            <a:r>
              <a:rPr lang="en-US" sz="2300" dirty="0" smtClean="0">
                <a:solidFill>
                  <a:schemeClr val="bg1"/>
                </a:solidFill>
              </a:rPr>
              <a:t>In high school, yes. We were always taught to use a calculator. Since it's frowned upon in college, I can't use it as much.</a:t>
            </a:r>
          </a:p>
          <a:p>
            <a:pPr lvl="0"/>
            <a:endParaRPr lang="en-US" sz="2300" dirty="0" smtClean="0">
              <a:solidFill>
                <a:schemeClr val="bg1"/>
              </a:solidFill>
            </a:endParaRPr>
          </a:p>
          <a:p>
            <a:pPr lvl="0"/>
            <a:r>
              <a:rPr lang="en-US" sz="2300" b="1" dirty="0" smtClean="0">
                <a:solidFill>
                  <a:srgbClr val="FF2F2F"/>
                </a:solidFill>
              </a:rPr>
              <a:t>Answer #3:  </a:t>
            </a:r>
            <a:r>
              <a:rPr lang="en-US" sz="2300" dirty="0" smtClean="0">
                <a:solidFill>
                  <a:schemeClr val="bg1"/>
                </a:solidFill>
              </a:rPr>
              <a:t>Yes, but only for the four basic functions (add, subtract, multiply, divide).﻿</a:t>
            </a:r>
          </a:p>
          <a:p>
            <a:pPr lvl="0"/>
            <a:endParaRPr lang="en-US" sz="2300" dirty="0" smtClean="0">
              <a:solidFill>
                <a:schemeClr val="bg1"/>
              </a:solidFill>
            </a:endParaRPr>
          </a:p>
          <a:p>
            <a:r>
              <a:rPr lang="en-US" sz="2300" b="1" dirty="0" smtClean="0">
                <a:solidFill>
                  <a:srgbClr val="FF2F2F"/>
                </a:solidFill>
              </a:rPr>
              <a:t>Answer #4:  </a:t>
            </a:r>
            <a:r>
              <a:rPr lang="en-US" sz="2300" dirty="0" smtClean="0">
                <a:solidFill>
                  <a:schemeClr val="bg1"/>
                </a:solidFill>
              </a:rPr>
              <a:t>Heavily. Sometimes I forget how to add.</a:t>
            </a:r>
          </a:p>
          <a:p>
            <a:endParaRPr lang="en-US" sz="2300" dirty="0" smtClean="0">
              <a:solidFill>
                <a:schemeClr val="bg1"/>
              </a:solidFill>
            </a:endParaRPr>
          </a:p>
          <a:p>
            <a:r>
              <a:rPr lang="en-US" sz="2300" b="1" dirty="0" smtClean="0">
                <a:solidFill>
                  <a:srgbClr val="FF2F2F"/>
                </a:solidFill>
              </a:rPr>
              <a:t>Answer #5:  </a:t>
            </a:r>
            <a:r>
              <a:rPr lang="en-US" sz="2300" dirty="0" smtClean="0">
                <a:solidFill>
                  <a:schemeClr val="bg1"/>
                </a:solidFill>
              </a:rPr>
              <a:t>Yes. I can do the math otherwise, but yes.</a:t>
            </a:r>
          </a:p>
          <a:p>
            <a:pPr lvl="0"/>
            <a:endParaRPr lang="en-US" dirty="0" smtClean="0"/>
          </a:p>
          <a:p>
            <a:endParaRPr lang="en-US" dirty="0"/>
          </a:p>
        </p:txBody>
      </p:sp>
      <p:pic>
        <p:nvPicPr>
          <p:cNvPr id="5" name="Picture 4" descr="Calculator.gif"/>
          <p:cNvPicPr>
            <a:picLocks noChangeAspect="1"/>
          </p:cNvPicPr>
          <p:nvPr/>
        </p:nvPicPr>
        <p:blipFill>
          <a:blip r:embed="rId2" cstate="print"/>
          <a:stretch>
            <a:fillRect/>
          </a:stretch>
        </p:blipFill>
        <p:spPr>
          <a:xfrm>
            <a:off x="7239000" y="533400"/>
            <a:ext cx="1143000" cy="731520"/>
          </a:xfrm>
          <a:prstGeom prst="rect">
            <a:avLst/>
          </a:prstGeom>
        </p:spPr>
      </p:pic>
      <p:grpSp>
        <p:nvGrpSpPr>
          <p:cNvPr id="6" name="Group 5"/>
          <p:cNvGrpSpPr/>
          <p:nvPr/>
        </p:nvGrpSpPr>
        <p:grpSpPr>
          <a:xfrm>
            <a:off x="1219200" y="6010691"/>
            <a:ext cx="6363115" cy="962025"/>
            <a:chOff x="1219200" y="6010691"/>
            <a:chExt cx="6363115" cy="962025"/>
          </a:xfrm>
        </p:grpSpPr>
        <p:sp>
          <p:nvSpPr>
            <p:cNvPr id="7" name="Can 6"/>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an 7"/>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felt-chalk-eraser_1.jpg"/>
            <p:cNvPicPr>
              <a:picLocks noChangeAspect="1"/>
            </p:cNvPicPr>
            <p:nvPr/>
          </p:nvPicPr>
          <p:blipFill>
            <a:blip r:embed="rId3"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spTree>
  </p:cSld>
  <p:clrMapOvr>
    <a:masterClrMapping/>
  </p:clrMapOvr>
  <p:transition>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28600"/>
            <a:ext cx="8229600" cy="1143000"/>
          </a:xfrm>
        </p:spPr>
        <p:txBody>
          <a:bodyPr>
            <a:normAutofit/>
          </a:bodyPr>
          <a:lstStyle/>
          <a:p>
            <a:r>
              <a:rPr lang="en-US" sz="3400" dirty="0" smtClean="0">
                <a:solidFill>
                  <a:schemeClr val="bg1"/>
                </a:solidFill>
              </a:rPr>
              <a:t>Findings: College Interviews</a:t>
            </a:r>
            <a:endParaRPr lang="en-US" sz="3400" dirty="0">
              <a:solidFill>
                <a:schemeClr val="bg1"/>
              </a:solidFill>
            </a:endParaRPr>
          </a:p>
        </p:txBody>
      </p:sp>
      <p:sp>
        <p:nvSpPr>
          <p:cNvPr id="8" name="Content Placeholder 7"/>
          <p:cNvSpPr>
            <a:spLocks noGrp="1"/>
          </p:cNvSpPr>
          <p:nvPr>
            <p:ph sz="half" idx="1"/>
          </p:nvPr>
        </p:nvSpPr>
        <p:spPr>
          <a:xfrm>
            <a:off x="3124200" y="1219200"/>
            <a:ext cx="5413248" cy="4754880"/>
          </a:xfrm>
        </p:spPr>
        <p:txBody>
          <a:bodyPr>
            <a:normAutofit fontScale="40000" lnSpcReduction="20000"/>
          </a:bodyPr>
          <a:lstStyle/>
          <a:p>
            <a:pPr>
              <a:buNone/>
            </a:pPr>
            <a:r>
              <a:rPr lang="en-US" sz="5000" b="1" dirty="0" smtClean="0">
                <a:solidFill>
                  <a:schemeClr val="bg1"/>
                </a:solidFill>
              </a:rPr>
              <a:t>Interview Question #3: </a:t>
            </a:r>
            <a:r>
              <a:rPr lang="en-US" sz="4500" dirty="0" smtClean="0">
                <a:solidFill>
                  <a:schemeClr val="bg1"/>
                </a:solidFill>
              </a:rPr>
              <a:t>How do you best learn/study math?</a:t>
            </a:r>
          </a:p>
          <a:p>
            <a:pPr>
              <a:buNone/>
            </a:pPr>
            <a:endParaRPr lang="en-US" dirty="0" smtClean="0">
              <a:solidFill>
                <a:schemeClr val="bg1"/>
              </a:solidFill>
            </a:endParaRPr>
          </a:p>
          <a:p>
            <a:r>
              <a:rPr lang="en-US" sz="4000" b="1" dirty="0" smtClean="0">
                <a:solidFill>
                  <a:srgbClr val="FF2F2F"/>
                </a:solidFill>
              </a:rPr>
              <a:t>Answer #1:  </a:t>
            </a:r>
            <a:r>
              <a:rPr lang="en-US" sz="4000" dirty="0" smtClean="0">
                <a:solidFill>
                  <a:schemeClr val="bg1"/>
                </a:solidFill>
              </a:rPr>
              <a:t>I'm a visual learner, so examples with pictures are great. I draw pictures for a lot of problems.</a:t>
            </a:r>
          </a:p>
          <a:p>
            <a:endParaRPr lang="en-US" sz="4000" dirty="0" smtClean="0">
              <a:solidFill>
                <a:schemeClr val="bg1"/>
              </a:solidFill>
            </a:endParaRPr>
          </a:p>
          <a:p>
            <a:r>
              <a:rPr lang="en-US" sz="4000" b="1" dirty="0" smtClean="0">
                <a:solidFill>
                  <a:srgbClr val="FF2F2F"/>
                </a:solidFill>
              </a:rPr>
              <a:t>Answer #2:  </a:t>
            </a:r>
            <a:r>
              <a:rPr lang="en-US" sz="4000" dirty="0" smtClean="0">
                <a:solidFill>
                  <a:schemeClr val="bg1"/>
                </a:solidFill>
              </a:rPr>
              <a:t>Practice over and over. Sometimes, I rewrite notes.﻿</a:t>
            </a:r>
          </a:p>
          <a:p>
            <a:endParaRPr lang="en-US" sz="4000" dirty="0" smtClean="0">
              <a:solidFill>
                <a:schemeClr val="bg1"/>
              </a:solidFill>
            </a:endParaRPr>
          </a:p>
          <a:p>
            <a:r>
              <a:rPr lang="en-US" sz="4000" b="1" dirty="0" smtClean="0">
                <a:solidFill>
                  <a:srgbClr val="FF2F2F"/>
                </a:solidFill>
              </a:rPr>
              <a:t>Answer #3:  </a:t>
            </a:r>
            <a:r>
              <a:rPr lang="en-US" sz="4000" dirty="0" smtClean="0">
                <a:solidFill>
                  <a:schemeClr val="bg1"/>
                </a:solidFill>
              </a:rPr>
              <a:t>By practicing problems in class. I don't like homework problems because you can't get instant feedback.﻿</a:t>
            </a:r>
          </a:p>
          <a:p>
            <a:endParaRPr lang="en-US" sz="4000" dirty="0" smtClean="0">
              <a:solidFill>
                <a:schemeClr val="bg1"/>
              </a:solidFill>
            </a:endParaRPr>
          </a:p>
          <a:p>
            <a:r>
              <a:rPr lang="en-US" sz="4000" b="1" dirty="0" smtClean="0">
                <a:solidFill>
                  <a:srgbClr val="FF2F2F"/>
                </a:solidFill>
              </a:rPr>
              <a:t>Answer #4:  </a:t>
            </a:r>
            <a:r>
              <a:rPr lang="en-US" sz="4000" dirty="0" smtClean="0">
                <a:solidFill>
                  <a:schemeClr val="bg1"/>
                </a:solidFill>
              </a:rPr>
              <a:t>By listening or having visuals. I do practice problems.</a:t>
            </a:r>
          </a:p>
          <a:p>
            <a:endParaRPr lang="en-US" sz="4000" dirty="0" smtClean="0">
              <a:solidFill>
                <a:schemeClr val="bg1"/>
              </a:solidFill>
            </a:endParaRPr>
          </a:p>
          <a:p>
            <a:r>
              <a:rPr lang="en-US" sz="4000" b="1" dirty="0" smtClean="0">
                <a:solidFill>
                  <a:srgbClr val="FF2F2F"/>
                </a:solidFill>
              </a:rPr>
              <a:t>Answer #5:  </a:t>
            </a:r>
            <a:r>
              <a:rPr lang="en-US" sz="4000" dirty="0" smtClean="0">
                <a:solidFill>
                  <a:schemeClr val="bg1"/>
                </a:solidFill>
              </a:rPr>
              <a:t>I'm a visual learner. Another thing was that in high school, I could do the work while I was in class, but once I got home, I got confused.</a:t>
            </a:r>
          </a:p>
          <a:p>
            <a:pPr lvl="0"/>
            <a:endParaRPr lang="en-US" sz="3800" dirty="0" smtClean="0">
              <a:solidFill>
                <a:schemeClr val="bg1"/>
              </a:solidFill>
            </a:endParaRPr>
          </a:p>
          <a:p>
            <a:endParaRPr lang="en-US" dirty="0"/>
          </a:p>
        </p:txBody>
      </p:sp>
      <p:grpSp>
        <p:nvGrpSpPr>
          <p:cNvPr id="10" name="Group 9"/>
          <p:cNvGrpSpPr/>
          <p:nvPr/>
        </p:nvGrpSpPr>
        <p:grpSpPr>
          <a:xfrm>
            <a:off x="1219200" y="6010691"/>
            <a:ext cx="6363115" cy="962025"/>
            <a:chOff x="1219200" y="6010691"/>
            <a:chExt cx="6363115" cy="962025"/>
          </a:xfrm>
        </p:grpSpPr>
        <p:sp>
          <p:nvSpPr>
            <p:cNvPr id="11" name="Can 10"/>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an 11"/>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7" name="Picture 2" descr="C:\Users\Owner\AppData\Local\Microsoft\Windows\Temporary Internet Files\Content.IE5\MH2UZ7EU\MP900402269[1].jpg"/>
          <p:cNvPicPr>
            <a:picLocks noChangeAspect="1" noChangeArrowheads="1"/>
          </p:cNvPicPr>
          <p:nvPr/>
        </p:nvPicPr>
        <p:blipFill>
          <a:blip r:embed="rId3" cstate="print"/>
          <a:srcRect/>
          <a:stretch>
            <a:fillRect/>
          </a:stretch>
        </p:blipFill>
        <p:spPr bwMode="auto">
          <a:xfrm rot="21418020">
            <a:off x="745899" y="2172786"/>
            <a:ext cx="1542448" cy="23125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push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985</TotalTime>
  <Words>1506</Words>
  <Application>Microsoft Office PowerPoint</Application>
  <PresentationFormat>On-screen Show (4:3)</PresentationFormat>
  <Paragraphs>156</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Slide 1</vt:lpstr>
      <vt:lpstr>the question, Background, and methods</vt:lpstr>
      <vt:lpstr>The Question</vt:lpstr>
      <vt:lpstr>Background</vt:lpstr>
      <vt:lpstr>Methods</vt:lpstr>
      <vt:lpstr>Findings</vt:lpstr>
      <vt:lpstr>Findings: College Interviews</vt:lpstr>
      <vt:lpstr>Findings: College Interviews</vt:lpstr>
      <vt:lpstr>Findings: College Interviews</vt:lpstr>
      <vt:lpstr>Findings: College Interviews</vt:lpstr>
      <vt:lpstr>Findings: High School Student Interview</vt:lpstr>
      <vt:lpstr>Findings: High School Teacher Interview</vt:lpstr>
      <vt:lpstr>Findings: High School Teacher Interview</vt:lpstr>
      <vt:lpstr>Findings: Classroom Observations</vt:lpstr>
      <vt:lpstr>Findings: Classroom Observation</vt:lpstr>
      <vt:lpstr>Conclusion</vt:lpstr>
      <vt:lpstr>Conclusion</vt:lpstr>
      <vt:lpstr>Conclusion</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Sarah K Stover</dc:creator>
  <cp:lastModifiedBy>Sarah K Stover</cp:lastModifiedBy>
  <cp:revision>100</cp:revision>
  <dcterms:created xsi:type="dcterms:W3CDTF">2011-09-29T01:43:05Z</dcterms:created>
  <dcterms:modified xsi:type="dcterms:W3CDTF">2011-10-04T19:36:05Z</dcterms:modified>
</cp:coreProperties>
</file>